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5" r:id="rId6"/>
    <p:sldMasterId id="2147483681" r:id="rId7"/>
    <p:sldMasterId id="2147483675" r:id="rId8"/>
    <p:sldMasterId id="2147483871" r:id="rId9"/>
    <p:sldMasterId id="2147483857" r:id="rId10"/>
  </p:sldMasterIdLst>
  <p:notesMasterIdLst>
    <p:notesMasterId r:id="rId40"/>
  </p:notesMasterIdLst>
  <p:handoutMasterIdLst>
    <p:handoutMasterId r:id="rId41"/>
  </p:handoutMasterIdLst>
  <p:sldIdLst>
    <p:sldId id="267" r:id="rId11"/>
    <p:sldId id="294" r:id="rId12"/>
    <p:sldId id="295" r:id="rId13"/>
    <p:sldId id="271" r:id="rId14"/>
    <p:sldId id="286" r:id="rId15"/>
    <p:sldId id="269" r:id="rId16"/>
    <p:sldId id="272" r:id="rId17"/>
    <p:sldId id="273" r:id="rId18"/>
    <p:sldId id="285" r:id="rId19"/>
    <p:sldId id="274" r:id="rId20"/>
    <p:sldId id="275" r:id="rId21"/>
    <p:sldId id="282" r:id="rId22"/>
    <p:sldId id="276" r:id="rId23"/>
    <p:sldId id="283" r:id="rId24"/>
    <p:sldId id="277" r:id="rId25"/>
    <p:sldId id="284" r:id="rId26"/>
    <p:sldId id="288" r:id="rId27"/>
    <p:sldId id="287" r:id="rId28"/>
    <p:sldId id="281" r:id="rId29"/>
    <p:sldId id="278" r:id="rId30"/>
    <p:sldId id="291" r:id="rId31"/>
    <p:sldId id="293" r:id="rId32"/>
    <p:sldId id="296" r:id="rId33"/>
    <p:sldId id="279" r:id="rId34"/>
    <p:sldId id="290" r:id="rId35"/>
    <p:sldId id="289" r:id="rId36"/>
    <p:sldId id="292" r:id="rId37"/>
    <p:sldId id="280" r:id="rId38"/>
    <p:sldId id="270" r:id="rId39"/>
  </p:sldIdLst>
  <p:sldSz cx="9144000" cy="5143500" type="screen16x9"/>
  <p:notesSz cx="666908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3">
          <p15:clr>
            <a:srgbClr val="A4A3A4"/>
          </p15:clr>
        </p15:guide>
        <p15:guide id="2" orient="horz" pos="645">
          <p15:clr>
            <a:srgbClr val="A4A3A4"/>
          </p15:clr>
        </p15:guide>
        <p15:guide id="3" pos="1735">
          <p15:clr>
            <a:srgbClr val="A4A3A4"/>
          </p15:clr>
        </p15:guide>
        <p15:guide id="4" pos="1759">
          <p15:clr>
            <a:srgbClr val="A4A3A4"/>
          </p15:clr>
        </p15:guide>
        <p15:guide id="5" pos="726">
          <p15:clr>
            <a:srgbClr val="A4A3A4"/>
          </p15:clr>
        </p15:guide>
        <p15:guide id="6" pos="246">
          <p15:clr>
            <a:srgbClr val="A4A3A4"/>
          </p15:clr>
        </p15:guide>
        <p15:guide id="7" pos="6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ber HH, Hylke" initials="FHH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3434"/>
    <a:srgbClr val="444444"/>
    <a:srgbClr val="3E3E3D"/>
    <a:srgbClr val="E86A16"/>
    <a:srgbClr val="E05413"/>
    <a:srgbClr val="E76A17"/>
    <a:srgbClr val="EE7F00"/>
    <a:srgbClr val="DF6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1" autoAdjust="0"/>
    <p:restoredTop sz="94660"/>
  </p:normalViewPr>
  <p:slideViewPr>
    <p:cSldViewPr showGuides="1">
      <p:cViewPr varScale="1">
        <p:scale>
          <a:sx n="136" d="100"/>
          <a:sy n="136" d="100"/>
        </p:scale>
        <p:origin x="584" y="184"/>
      </p:cViewPr>
      <p:guideLst>
        <p:guide orient="horz" pos="233"/>
        <p:guide orient="horz" pos="645"/>
        <p:guide pos="1735"/>
        <p:guide pos="1759"/>
        <p:guide pos="726"/>
        <p:guide pos="246"/>
        <p:guide pos="6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31" d="100"/>
          <a:sy n="131" d="100"/>
        </p:scale>
        <p:origin x="-3896" y="-120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customXml" Target="../customXml/item5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9" Type="http://schemas.openxmlformats.org/officeDocument/2006/relationships/slideMaster" Target="slideMasters/slideMaster4.xml"/><Relationship Id="rId6" Type="http://schemas.openxmlformats.org/officeDocument/2006/relationships/slideMaster" Target="slideMasters/slideMaster1.xml"/><Relationship Id="rId7" Type="http://schemas.openxmlformats.org/officeDocument/2006/relationships/slideMaster" Target="slideMasters/slideMaster2.xml"/><Relationship Id="rId8" Type="http://schemas.openxmlformats.org/officeDocument/2006/relationships/slideMaster" Target="slideMasters/slideMaster3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5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B17CAD1C-BE89-2D48-9461-314E5E04CFB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49819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5400" y="744538"/>
            <a:ext cx="6618288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4875"/>
            <a:ext cx="48910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Klik om de tekststijl van het model te bewerken</a:t>
            </a:r>
          </a:p>
          <a:p>
            <a:pPr lvl="1"/>
            <a:r>
              <a:rPr lang="en-US" noProof="0" smtClean="0"/>
              <a:t>Tweede niveau</a:t>
            </a:r>
          </a:p>
          <a:p>
            <a:pPr lvl="2"/>
            <a:r>
              <a:rPr lang="en-US" noProof="0" smtClean="0"/>
              <a:t>Derde niveau</a:t>
            </a:r>
          </a:p>
          <a:p>
            <a:pPr lvl="3"/>
            <a:r>
              <a:rPr lang="en-US" noProof="0" smtClean="0"/>
              <a:t>Vierde niveau</a:t>
            </a:r>
          </a:p>
          <a:p>
            <a:pPr lvl="4"/>
            <a:r>
              <a:rPr lang="en-US" noProof="0" smtClean="0"/>
              <a:t>Vijfde niveau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cs typeface="Arial" charset="0"/>
              </a:defRPr>
            </a:lvl1pPr>
          </a:lstStyle>
          <a:p>
            <a:pPr>
              <a:defRPr/>
            </a:pPr>
            <a:fld id="{574C9EDB-69A3-1741-A730-4AB532AD171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6645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6424" y="3245223"/>
            <a:ext cx="7560448" cy="64951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2400"/>
              </a:lnSpc>
              <a:defRPr sz="2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Klik om de titel van deze dia te bewerken, Hanzehogeschool Groningen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146424" y="3919311"/>
            <a:ext cx="7560840" cy="1914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1" baseline="0"/>
            </a:lvl1pPr>
          </a:lstStyle>
          <a:p>
            <a:pPr lvl="0"/>
            <a:r>
              <a:rPr lang="nl-NL" dirty="0" smtClean="0"/>
              <a:t>Klik om een subtitel of andere uitleg te bewerken</a:t>
            </a: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233" y="385684"/>
            <a:ext cx="255990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555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5576" y="205979"/>
            <a:ext cx="7776864" cy="857250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Klik om de titel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788024" y="1221600"/>
            <a:ext cx="3744416" cy="339447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 van deze dia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755576" y="1221600"/>
            <a:ext cx="3744416" cy="3394472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 van deze dia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219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755577" y="627534"/>
            <a:ext cx="2709937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Klik om de titel te bewerken</a:t>
            </a:r>
            <a:endParaRPr lang="nl-NL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575050" y="627534"/>
            <a:ext cx="4957390" cy="396708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om de tekst van deze dia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755577" y="1491630"/>
            <a:ext cx="2709937" cy="31029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 van deze dia </a:t>
            </a:r>
            <a:br>
              <a:rPr lang="nl-NL" dirty="0" smtClean="0"/>
            </a:br>
            <a:r>
              <a:rPr lang="nl-NL" dirty="0" smtClean="0"/>
              <a:t>te bewerken</a:t>
            </a:r>
          </a:p>
        </p:txBody>
      </p:sp>
    </p:spTree>
    <p:extLst>
      <p:ext uri="{BB962C8B-B14F-4D97-AF65-F5344CB8AC3E}">
        <p14:creationId xmlns:p14="http://schemas.microsoft.com/office/powerpoint/2010/main" val="2344394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Klik om de titel van deze dia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dirty="0" smtClean="0"/>
              <a:t>Klik om een afbeelding </a:t>
            </a:r>
            <a:br>
              <a:rPr lang="nl-NL" noProof="0" dirty="0" smtClean="0"/>
            </a:br>
            <a:r>
              <a:rPr lang="nl-NL" noProof="0" dirty="0" smtClean="0"/>
              <a:t>te plaatsen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 van deze dia te bewerken</a:t>
            </a:r>
          </a:p>
        </p:txBody>
      </p:sp>
    </p:spTree>
    <p:extLst>
      <p:ext uri="{BB962C8B-B14F-4D97-AF65-F5344CB8AC3E}">
        <p14:creationId xmlns:p14="http://schemas.microsoft.com/office/powerpoint/2010/main" val="1350805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745648" y="575100"/>
            <a:ext cx="3538320" cy="23206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36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Klik om de titel van deze dia te bewerken</a:t>
            </a:r>
            <a:endParaRPr lang="nl-NL" dirty="0"/>
          </a:p>
        </p:txBody>
      </p:sp>
      <p:sp>
        <p:nvSpPr>
          <p:cNvPr id="12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745648" y="3057804"/>
            <a:ext cx="3538320" cy="15661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bg1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 van deze dia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850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35696" y="438727"/>
            <a:ext cx="5616624" cy="2565071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800" baseline="0">
                <a:solidFill>
                  <a:srgbClr val="444444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solidFill>
                  <a:srgbClr val="343434"/>
                </a:solidFill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solidFill>
                  <a:srgbClr val="343434"/>
                </a:solidFill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solidFill>
                  <a:srgbClr val="343434"/>
                </a:solidFill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solidFill>
                  <a:srgbClr val="34343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 van deze dia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21962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146424" y="3919311"/>
            <a:ext cx="7560840" cy="1914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1" baseline="0"/>
            </a:lvl1pPr>
          </a:lstStyle>
          <a:p>
            <a:pPr lvl="0"/>
            <a:r>
              <a:rPr lang="nl-NL" dirty="0" smtClean="0"/>
              <a:t>Klik om een subtitel of andere uitleg te bewerken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1146424" y="3245223"/>
            <a:ext cx="7560448" cy="64951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2400"/>
              </a:lnSpc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Klik om de titel van deze dia te bewerken, Hanzehogeschool Groningen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233" y="380519"/>
            <a:ext cx="2559908" cy="83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069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45648" y="645590"/>
            <a:ext cx="7786800" cy="4860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3000" b="1" baseline="0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Klik om de titel van deze dia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745648" y="1544400"/>
            <a:ext cx="7858800" cy="307957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Tx/>
              <a:buFont typeface="Arial"/>
              <a:buChar char="•"/>
              <a:defRPr sz="1800" baseline="0">
                <a:solidFill>
                  <a:srgbClr val="444444"/>
                </a:solidFill>
                <a:latin typeface="Arial"/>
                <a:cs typeface="Arial"/>
              </a:defRPr>
            </a:lvl1pPr>
            <a:lvl2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2pPr>
            <a:lvl3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3pPr>
            <a:lvl4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4pPr>
            <a:lvl5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46168" y="1136883"/>
            <a:ext cx="7786800" cy="27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nl-NL" dirty="0" smtClean="0"/>
              <a:t>Klik om een subtitel of andere uitleg te bewerken</a:t>
            </a:r>
          </a:p>
        </p:txBody>
      </p:sp>
    </p:spTree>
    <p:extLst>
      <p:ext uri="{BB962C8B-B14F-4D97-AF65-F5344CB8AC3E}">
        <p14:creationId xmlns:p14="http://schemas.microsoft.com/office/powerpoint/2010/main" val="2168366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600" b="1" cap="none" baseline="0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Klik om de titel van deze dia </a:t>
            </a:r>
            <a:br>
              <a:rPr lang="nl-NL" dirty="0" smtClean="0"/>
            </a:br>
            <a:r>
              <a:rPr lang="nl-NL" dirty="0" smtClean="0"/>
              <a:t>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subtitel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49414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5576" y="483517"/>
            <a:ext cx="7776864" cy="579711"/>
          </a:xfrm>
          <a:prstGeom prst="rect">
            <a:avLst/>
          </a:prstGeom>
        </p:spPr>
        <p:txBody>
          <a:bodyPr/>
          <a:lstStyle>
            <a:lvl1pPr>
              <a:defRPr sz="3000" b="1" baseline="0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Klik om de titel van deze dia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788024" y="1221600"/>
            <a:ext cx="3744416" cy="3394472"/>
          </a:xfrm>
          <a:prstGeom prst="rect">
            <a:avLst/>
          </a:prstGeom>
        </p:spPr>
        <p:txBody>
          <a:bodyPr/>
          <a:lstStyle>
            <a:lvl1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1pPr>
            <a:lvl2pPr>
              <a:buClrTx/>
              <a:defRPr sz="1800">
                <a:solidFill>
                  <a:srgbClr val="444444"/>
                </a:solidFill>
              </a:defRPr>
            </a:lvl2pPr>
            <a:lvl3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3pPr>
            <a:lvl4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4pPr>
            <a:lvl5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 van deze dia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755576" y="1221600"/>
            <a:ext cx="3744416" cy="339447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444444"/>
                </a:solidFill>
              </a:defRPr>
            </a:lvl1pPr>
            <a:lvl2pPr>
              <a:defRPr sz="1800">
                <a:solidFill>
                  <a:srgbClr val="444444"/>
                </a:solidFill>
              </a:defRPr>
            </a:lvl2pPr>
            <a:lvl3pPr>
              <a:defRPr sz="1800">
                <a:solidFill>
                  <a:srgbClr val="444444"/>
                </a:solidFill>
              </a:defRPr>
            </a:lvl3pPr>
            <a:lvl4pPr>
              <a:defRPr sz="1800">
                <a:solidFill>
                  <a:srgbClr val="444444"/>
                </a:solidFill>
              </a:defRPr>
            </a:lvl4pPr>
            <a:lvl5pPr>
              <a:defRPr sz="1800">
                <a:solidFill>
                  <a:srgbClr val="44444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 van deze dia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0225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5577" y="627534"/>
            <a:ext cx="2709937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Klik om de titel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575050" y="627534"/>
            <a:ext cx="4957390" cy="396708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444444"/>
                </a:solidFill>
              </a:defRPr>
            </a:lvl1pPr>
            <a:lvl2pPr>
              <a:defRPr sz="1800">
                <a:solidFill>
                  <a:srgbClr val="444444"/>
                </a:solidFill>
              </a:defRPr>
            </a:lvl2pPr>
            <a:lvl3pPr>
              <a:defRPr sz="1800">
                <a:solidFill>
                  <a:srgbClr val="444444"/>
                </a:solidFill>
              </a:defRPr>
            </a:lvl3pPr>
            <a:lvl4pPr>
              <a:defRPr sz="1800">
                <a:solidFill>
                  <a:srgbClr val="444444"/>
                </a:solidFill>
              </a:defRPr>
            </a:lvl4pPr>
            <a:lvl5pPr>
              <a:defRPr sz="1800">
                <a:solidFill>
                  <a:srgbClr val="444444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om de tekst van deze dia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755577" y="1491630"/>
            <a:ext cx="2709937" cy="31029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rgbClr val="44444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 van deze dia </a:t>
            </a:r>
            <a:br>
              <a:rPr lang="nl-NL" dirty="0" smtClean="0"/>
            </a:br>
            <a:r>
              <a:rPr lang="nl-NL" dirty="0" smtClean="0"/>
              <a:t>te bewerken</a:t>
            </a:r>
          </a:p>
        </p:txBody>
      </p:sp>
    </p:spTree>
    <p:extLst>
      <p:ext uri="{BB962C8B-B14F-4D97-AF65-F5344CB8AC3E}">
        <p14:creationId xmlns:p14="http://schemas.microsoft.com/office/powerpoint/2010/main" val="1841292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Klik om de titel van deze dia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dirty="0" smtClean="0"/>
              <a:t>Klik om een afbeelding </a:t>
            </a:r>
            <a:br>
              <a:rPr lang="nl-NL" noProof="0" dirty="0" smtClean="0"/>
            </a:br>
            <a:r>
              <a:rPr lang="nl-NL" noProof="0" dirty="0" smtClean="0"/>
              <a:t>te plaatsen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 van deze dia te bewerken</a:t>
            </a:r>
          </a:p>
        </p:txBody>
      </p:sp>
    </p:spTree>
    <p:extLst>
      <p:ext uri="{BB962C8B-B14F-4D97-AF65-F5344CB8AC3E}">
        <p14:creationId xmlns:p14="http://schemas.microsoft.com/office/powerpoint/2010/main" val="2198116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745648" y="1544400"/>
            <a:ext cx="7858800" cy="307957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745648" y="645590"/>
            <a:ext cx="7786800" cy="4860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30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Klik om de titel van deze dia te bewerken</a:t>
            </a:r>
            <a:endParaRPr lang="nl-NL" dirty="0"/>
          </a:p>
        </p:txBody>
      </p:sp>
      <p:sp>
        <p:nvSpPr>
          <p:cNvPr id="9" name="Tijdelijke aanduiding vo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46168" y="1136883"/>
            <a:ext cx="7786800" cy="27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nl-NL" dirty="0" smtClean="0"/>
              <a:t>Klik om een subtitel of andere uitleg te bewerken</a:t>
            </a:r>
          </a:p>
        </p:txBody>
      </p:sp>
    </p:spTree>
    <p:extLst>
      <p:ext uri="{BB962C8B-B14F-4D97-AF65-F5344CB8AC3E}">
        <p14:creationId xmlns:p14="http://schemas.microsoft.com/office/powerpoint/2010/main" val="2351926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600" b="1" cap="none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Klik om de titel van deze dia </a:t>
            </a:r>
            <a:br>
              <a:rPr lang="nl-NL" dirty="0" smtClean="0"/>
            </a:br>
            <a:r>
              <a:rPr lang="nl-NL" dirty="0" smtClean="0"/>
              <a:t>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subtitel van deze dia te bewerken </a:t>
            </a:r>
          </a:p>
        </p:txBody>
      </p:sp>
    </p:spTree>
    <p:extLst>
      <p:ext uri="{BB962C8B-B14F-4D97-AF65-F5344CB8AC3E}">
        <p14:creationId xmlns:p14="http://schemas.microsoft.com/office/powerpoint/2010/main" val="3379020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g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7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7" Type="http://schemas.openxmlformats.org/officeDocument/2006/relationships/image" Target="../media/image9.emf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5.xml"/><Relationship Id="rId3" Type="http://schemas.openxmlformats.org/officeDocument/2006/relationships/image" Target="../media/image1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1" descr="payoff_neg2.pdf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503738"/>
            <a:ext cx="14001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7"/>
          <p:cNvSpPr/>
          <p:nvPr userDrawn="1"/>
        </p:nvSpPr>
        <p:spPr bwMode="auto">
          <a:xfrm>
            <a:off x="873125" y="3148013"/>
            <a:ext cx="7916863" cy="1731962"/>
          </a:xfrm>
          <a:prstGeom prst="rect">
            <a:avLst/>
          </a:prstGeom>
          <a:solidFill>
            <a:srgbClr val="E66E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9" name="Rechthoek 8"/>
          <p:cNvSpPr/>
          <p:nvPr userDrawn="1"/>
        </p:nvSpPr>
        <p:spPr bwMode="auto">
          <a:xfrm>
            <a:off x="8748713" y="3435350"/>
            <a:ext cx="431800" cy="1158875"/>
          </a:xfrm>
          <a:prstGeom prst="rect">
            <a:avLst/>
          </a:prstGeom>
          <a:solidFill>
            <a:srgbClr val="E66E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1029" name="Afbeelding 4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4443413"/>
            <a:ext cx="1435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8604250" y="4767263"/>
            <a:ext cx="328613" cy="27463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37E2B85-7009-974B-B74A-405ACDEC6D7C}" type="slidenum">
              <a:rPr lang="nl-NL"/>
              <a:pPr>
                <a:defRPr/>
              </a:pPr>
              <a:t>‹#›</a:t>
            </a:fld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55650" y="4767263"/>
            <a:ext cx="576263" cy="27463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1403350" y="4767263"/>
            <a:ext cx="2736850" cy="27463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  <p:pic>
        <p:nvPicPr>
          <p:cNvPr id="4101" name="Afbeelding 1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4840288"/>
            <a:ext cx="3127375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hoek 8"/>
          <p:cNvSpPr/>
          <p:nvPr userDrawn="1"/>
        </p:nvSpPr>
        <p:spPr>
          <a:xfrm>
            <a:off x="755650" y="0"/>
            <a:ext cx="7777163" cy="304800"/>
          </a:xfrm>
          <a:prstGeom prst="rect">
            <a:avLst/>
          </a:prstGeom>
          <a:solidFill>
            <a:srgbClr val="E76A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44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8604250" y="4767263"/>
            <a:ext cx="328613" cy="27463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7EC721A-56B0-2C49-94EF-4C5200ED5350}" type="slidenum">
              <a:rPr lang="nl-NL"/>
              <a:pPr>
                <a:defRPr/>
              </a:pPr>
              <a:t>‹#›</a:t>
            </a:fld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55650" y="4767263"/>
            <a:ext cx="576263" cy="27463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61901D-8C78-CC4F-9B31-DB2A79A115F5}" type="datetime1">
              <a:rPr lang="nl-NL"/>
              <a:pPr>
                <a:defRPr/>
              </a:pPr>
              <a:t>21-11-16</a:t>
            </a:fld>
            <a:endParaRPr lang="nl-NL" dirty="0"/>
          </a:p>
        </p:txBody>
      </p:sp>
      <p:sp>
        <p:nvSpPr>
          <p:cNvPr id="12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1403350" y="4767263"/>
            <a:ext cx="2736850" cy="27463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755650" y="0"/>
            <a:ext cx="7777163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5126" name="Afbeelding 1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4840288"/>
            <a:ext cx="311785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EE7F00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 bwMode="auto">
          <a:xfrm rot="16200000">
            <a:off x="-1312862" y="2263774"/>
            <a:ext cx="3225800" cy="615951"/>
          </a:xfrm>
          <a:prstGeom prst="rect">
            <a:avLst/>
          </a:prstGeom>
          <a:solidFill>
            <a:srgbClr val="3434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9" name="Rechthoek 8"/>
          <p:cNvSpPr/>
          <p:nvPr userDrawn="1"/>
        </p:nvSpPr>
        <p:spPr bwMode="auto">
          <a:xfrm rot="16200000">
            <a:off x="225426" y="433387"/>
            <a:ext cx="4552950" cy="4276725"/>
          </a:xfrm>
          <a:prstGeom prst="rect">
            <a:avLst/>
          </a:prstGeom>
          <a:solidFill>
            <a:srgbClr val="3434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6148" name="Afbeelding 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4840288"/>
            <a:ext cx="3127375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6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eperen 2"/>
          <p:cNvGrpSpPr>
            <a:grpSpLocks/>
          </p:cNvGrpSpPr>
          <p:nvPr userDrawn="1"/>
        </p:nvGrpSpPr>
        <p:grpSpPr bwMode="auto">
          <a:xfrm>
            <a:off x="1692275" y="0"/>
            <a:ext cx="5903913" cy="3122613"/>
            <a:chOff x="1692275" y="0"/>
            <a:chExt cx="5903913" cy="4162425"/>
          </a:xfrm>
        </p:grpSpPr>
        <p:sp>
          <p:nvSpPr>
            <p:cNvPr id="2" name="Rechthoek 1"/>
            <p:cNvSpPr/>
            <p:nvPr userDrawn="1"/>
          </p:nvSpPr>
          <p:spPr bwMode="auto">
            <a:xfrm>
              <a:off x="2555875" y="0"/>
              <a:ext cx="4132263" cy="562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>
              <a:off x="1692275" y="416878"/>
              <a:ext cx="5903913" cy="3745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</p:grpSp>
      <p:pic>
        <p:nvPicPr>
          <p:cNvPr id="7171" name="Afbeelding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4840288"/>
            <a:ext cx="31623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hanze.nl/programmeren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hanze.nl/programmeren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jdelijke aanduiding voor tekst 1"/>
          <p:cNvSpPr>
            <a:spLocks noGrp="1"/>
          </p:cNvSpPr>
          <p:nvPr>
            <p:ph type="body" sz="quarter" idx="13"/>
          </p:nvPr>
        </p:nvSpPr>
        <p:spPr bwMode="auto">
          <a:xfrm>
            <a:off x="1146175" y="3919538"/>
            <a:ext cx="7561263" cy="1905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dirty="0">
                <a:latin typeface="Arial" charset="0"/>
              </a:rPr>
              <a:t>Aandacht voor computational thinking in de bovenbouw</a:t>
            </a:r>
          </a:p>
        </p:txBody>
      </p:sp>
      <p:sp>
        <p:nvSpPr>
          <p:cNvPr id="11266" name="Titel 2"/>
          <p:cNvSpPr>
            <a:spLocks noGrp="1"/>
          </p:cNvSpPr>
          <p:nvPr>
            <p:ph type="title"/>
          </p:nvPr>
        </p:nvSpPr>
        <p:spPr bwMode="auto">
          <a:xfrm>
            <a:off x="1146175" y="3244850"/>
            <a:ext cx="7561263" cy="6492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nl-NL" dirty="0">
                <a:latin typeface="Arial" charset="0"/>
              </a:rPr>
              <a:t>Programmeren met kinderen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746125" y="646113"/>
            <a:ext cx="7786688" cy="48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Theorie</a:t>
            </a:r>
            <a:endParaRPr lang="nl-NL" dirty="0">
              <a:latin typeface="Arial" charset="0"/>
            </a:endParaRPr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44638"/>
            <a:ext cx="7858125" cy="3079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Algoritmisch denken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Decompositie</a:t>
            </a:r>
            <a:endParaRPr lang="nl-NL" dirty="0">
              <a:latin typeface="Arial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Abstractie</a:t>
            </a:r>
            <a:endParaRPr lang="nl-NL" dirty="0">
              <a:latin typeface="Arial" charset="0"/>
            </a:endParaRPr>
          </a:p>
        </p:txBody>
      </p:sp>
      <p:sp>
        <p:nvSpPr>
          <p:cNvPr id="122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136650"/>
            <a:ext cx="7786688" cy="269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Een aantal onderdelen van computational thinking</a:t>
            </a:r>
            <a:endParaRPr lang="nl-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79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746125" y="646113"/>
            <a:ext cx="7786688" cy="48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Theorie</a:t>
            </a:r>
            <a:endParaRPr lang="nl-NL" dirty="0">
              <a:latin typeface="Arial" charset="0"/>
            </a:endParaRPr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44638"/>
            <a:ext cx="7858125" cy="3079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Oplossing kunnen uitbeelden in een logisch stappenplan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Systematisch werken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Korte duidelijke stappen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Uitkomst is voorspelbaar</a:t>
            </a:r>
            <a:endParaRPr lang="nl-NL" dirty="0">
              <a:latin typeface="Arial" charset="0"/>
            </a:endParaRPr>
          </a:p>
        </p:txBody>
      </p:sp>
      <p:sp>
        <p:nvSpPr>
          <p:cNvPr id="122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136650"/>
            <a:ext cx="7786688" cy="269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Algoritmisch denken</a:t>
            </a:r>
            <a:endParaRPr lang="nl-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102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746125" y="646113"/>
            <a:ext cx="7786688" cy="48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Theorie</a:t>
            </a:r>
            <a:endParaRPr lang="nl-NL" dirty="0">
              <a:latin typeface="Arial" charset="0"/>
            </a:endParaRPr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44638"/>
            <a:ext cx="7858125" cy="3079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Boterhamrobot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Recept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Handleiding (TV, Ikea, Lego)</a:t>
            </a:r>
          </a:p>
          <a:p>
            <a:pPr marL="0" indent="0">
              <a:buNone/>
            </a:pPr>
            <a:endParaRPr lang="nl-NL" dirty="0">
              <a:latin typeface="Arial" charset="0"/>
            </a:endParaRPr>
          </a:p>
        </p:txBody>
      </p:sp>
      <p:sp>
        <p:nvSpPr>
          <p:cNvPr id="122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136650"/>
            <a:ext cx="7786688" cy="269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Algoritmisch denken, voorbeelden</a:t>
            </a:r>
            <a:endParaRPr lang="nl-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787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746125" y="646113"/>
            <a:ext cx="7786688" cy="48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Theorie</a:t>
            </a:r>
            <a:endParaRPr lang="nl-NL" dirty="0">
              <a:latin typeface="Arial" charset="0"/>
            </a:endParaRPr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44638"/>
            <a:ext cx="7858125" cy="3079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Groot probleem opdelen in kleinere problemen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Oplossen van de afzonderlijke problemen</a:t>
            </a:r>
            <a:endParaRPr lang="nl-NL" dirty="0">
              <a:latin typeface="Arial" charset="0"/>
            </a:endParaRPr>
          </a:p>
        </p:txBody>
      </p:sp>
      <p:sp>
        <p:nvSpPr>
          <p:cNvPr id="122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136650"/>
            <a:ext cx="7786688" cy="269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Decompositie</a:t>
            </a:r>
            <a:endParaRPr lang="nl-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790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746125" y="646113"/>
            <a:ext cx="7786688" cy="48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Theorie</a:t>
            </a:r>
            <a:endParaRPr lang="nl-NL" dirty="0">
              <a:latin typeface="Arial" charset="0"/>
            </a:endParaRPr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44638"/>
            <a:ext cx="7858125" cy="3079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Bouwen van een huis (bouwtekening, fundering, muren, dak, gas/water/elektriciteit)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Mens in de ruimte (raket, zwaartekracht, geen zuurstof, temperatuur, energie opwekken, communicatie met de aarde)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endParaRPr lang="nl-NL" dirty="0" smtClean="0">
              <a:latin typeface="Arial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endParaRPr lang="nl-NL" dirty="0">
              <a:latin typeface="Arial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nl-NL" dirty="0" smtClean="0">
              <a:latin typeface="Arial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endParaRPr lang="nl-NL" dirty="0" smtClean="0">
              <a:latin typeface="Arial" charset="0"/>
            </a:endParaRPr>
          </a:p>
        </p:txBody>
      </p:sp>
      <p:sp>
        <p:nvSpPr>
          <p:cNvPr id="122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136650"/>
            <a:ext cx="7786688" cy="269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Decompositie, voorbeelden</a:t>
            </a:r>
            <a:endParaRPr lang="nl-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159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746125" y="646113"/>
            <a:ext cx="7786688" cy="48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Theorie</a:t>
            </a:r>
            <a:endParaRPr lang="nl-NL" dirty="0">
              <a:latin typeface="Arial" charset="0"/>
            </a:endParaRPr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44638"/>
            <a:ext cx="7858125" cy="3079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Kern van computational thinking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Systematisch weergeven van de probleemsituatie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Modelleren, simuleren, abstraheren…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Versimpeling van de probleemsituatie door weglaten details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Vertalen van de oplossing in een ‘tussentaal’ (tekening, model, code)</a:t>
            </a:r>
            <a:endParaRPr lang="nl-NL" dirty="0">
              <a:latin typeface="Arial" charset="0"/>
            </a:endParaRPr>
          </a:p>
        </p:txBody>
      </p:sp>
      <p:sp>
        <p:nvSpPr>
          <p:cNvPr id="122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136650"/>
            <a:ext cx="7786688" cy="269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Abstractie</a:t>
            </a:r>
            <a:endParaRPr lang="nl-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762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746125" y="646113"/>
            <a:ext cx="7786688" cy="48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Theorie</a:t>
            </a:r>
            <a:endParaRPr lang="nl-NL" dirty="0">
              <a:latin typeface="Arial" charset="0"/>
            </a:endParaRPr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44638"/>
            <a:ext cx="7858125" cy="3079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Stroomschema van hoe </a:t>
            </a:r>
            <a:r>
              <a:rPr lang="nl-NL" dirty="0" smtClean="0">
                <a:latin typeface="Arial" charset="0"/>
              </a:rPr>
              <a:t>beweging in </a:t>
            </a:r>
            <a:r>
              <a:rPr lang="nl-NL" dirty="0" smtClean="0">
                <a:latin typeface="Arial" charset="0"/>
              </a:rPr>
              <a:t>een fiets verloopt</a:t>
            </a:r>
          </a:p>
          <a:p>
            <a:pPr>
              <a:buFont typeface="Arial" charset="0"/>
              <a:buChar char="•"/>
            </a:pPr>
            <a:endParaRPr lang="nl-NL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nl-NL" dirty="0">
              <a:latin typeface="Arial" charset="0"/>
            </a:endParaRPr>
          </a:p>
          <a:p>
            <a:pPr marL="0" indent="0">
              <a:buNone/>
            </a:pPr>
            <a:endParaRPr lang="nl-NL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nl-NL" dirty="0" smtClean="0">
              <a:latin typeface="Arial" charset="0"/>
            </a:endParaRPr>
          </a:p>
        </p:txBody>
      </p:sp>
      <p:sp>
        <p:nvSpPr>
          <p:cNvPr id="122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136650"/>
            <a:ext cx="7786688" cy="269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Abstractie, voorbeelden</a:t>
            </a:r>
            <a:endParaRPr lang="nl-NL" dirty="0">
              <a:latin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75573" y="2787774"/>
            <a:ext cx="1584176" cy="43204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cxnSp>
        <p:nvCxnSpPr>
          <p:cNvPr id="4" name="Curved Connector 3"/>
          <p:cNvCxnSpPr>
            <a:stCxn id="2" idx="6"/>
            <a:endCxn id="9" idx="2"/>
          </p:cNvCxnSpPr>
          <p:nvPr/>
        </p:nvCxnSpPr>
        <p:spPr>
          <a:xfrm>
            <a:off x="2359749" y="3003798"/>
            <a:ext cx="346684" cy="329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706433" y="2791070"/>
            <a:ext cx="1584176" cy="43204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637293" y="2790914"/>
            <a:ext cx="1584176" cy="43204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568153" y="2787774"/>
            <a:ext cx="1584176" cy="43204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cxnSp>
        <p:nvCxnSpPr>
          <p:cNvPr id="16" name="Curved Connector 15"/>
          <p:cNvCxnSpPr/>
          <p:nvPr/>
        </p:nvCxnSpPr>
        <p:spPr>
          <a:xfrm>
            <a:off x="4304721" y="3003798"/>
            <a:ext cx="346684" cy="329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>
            <a:off x="6228449" y="3003798"/>
            <a:ext cx="346684" cy="329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35613" y="2781683"/>
            <a:ext cx="86409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dirty="0" smtClean="0"/>
              <a:t>benen</a:t>
            </a:r>
            <a:endParaRPr lang="nl-NL" dirty="0"/>
          </a:p>
        </p:txBody>
      </p:sp>
      <p:sp>
        <p:nvSpPr>
          <p:cNvPr id="20" name="TextBox 19"/>
          <p:cNvSpPr txBox="1"/>
          <p:nvPr/>
        </p:nvSpPr>
        <p:spPr>
          <a:xfrm>
            <a:off x="2936647" y="2781683"/>
            <a:ext cx="112374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dirty="0" smtClean="0"/>
              <a:t>trappers</a:t>
            </a:r>
            <a:endParaRPr lang="nl-NL" dirty="0"/>
          </a:p>
        </p:txBody>
      </p:sp>
      <p:sp>
        <p:nvSpPr>
          <p:cNvPr id="21" name="TextBox 20"/>
          <p:cNvSpPr txBox="1"/>
          <p:nvPr/>
        </p:nvSpPr>
        <p:spPr>
          <a:xfrm>
            <a:off x="4998089" y="2781683"/>
            <a:ext cx="86409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dirty="0" smtClean="0"/>
              <a:t>ketting</a:t>
            </a:r>
            <a:endParaRPr lang="nl-NL" dirty="0"/>
          </a:p>
        </p:txBody>
      </p:sp>
      <p:sp>
        <p:nvSpPr>
          <p:cNvPr id="22" name="TextBox 21"/>
          <p:cNvSpPr txBox="1"/>
          <p:nvPr/>
        </p:nvSpPr>
        <p:spPr>
          <a:xfrm>
            <a:off x="6741627" y="2768209"/>
            <a:ext cx="124420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dirty="0" smtClean="0"/>
              <a:t>achterwiel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30036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3002596" y="3493802"/>
            <a:ext cx="1584176" cy="447872"/>
            <a:chOff x="2918795" y="3450835"/>
            <a:chExt cx="1584176" cy="447872"/>
          </a:xfrm>
        </p:grpSpPr>
        <p:sp>
          <p:nvSpPr>
            <p:cNvPr id="13" name="Oval 12"/>
            <p:cNvSpPr/>
            <p:nvPr/>
          </p:nvSpPr>
          <p:spPr>
            <a:xfrm>
              <a:off x="2918795" y="3466659"/>
              <a:ext cx="1584176" cy="432048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006659" y="3450835"/>
              <a:ext cx="1408449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dirty="0" smtClean="0"/>
                <a:t>‘1’ onthouden</a:t>
              </a:r>
              <a:endParaRPr lang="nl-NL" dirty="0"/>
            </a:p>
          </p:txBody>
        </p:sp>
      </p:grpSp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746125" y="646113"/>
            <a:ext cx="7786688" cy="48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Theorie</a:t>
            </a:r>
            <a:endParaRPr lang="nl-NL" dirty="0">
              <a:latin typeface="Arial" charset="0"/>
            </a:endParaRPr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44638"/>
            <a:ext cx="2766143" cy="135259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Beslisboom bij optellen</a:t>
            </a:r>
          </a:p>
          <a:p>
            <a:pPr>
              <a:buFont typeface="Arial" charset="0"/>
              <a:buChar char="•"/>
            </a:pPr>
            <a:endParaRPr lang="nl-NL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nl-NL" dirty="0">
              <a:latin typeface="Arial" charset="0"/>
            </a:endParaRPr>
          </a:p>
          <a:p>
            <a:pPr marL="0" indent="0">
              <a:buNone/>
            </a:pPr>
            <a:endParaRPr lang="nl-NL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nl-NL" dirty="0" smtClean="0">
              <a:latin typeface="Arial" charset="0"/>
            </a:endParaRPr>
          </a:p>
        </p:txBody>
      </p:sp>
      <p:sp>
        <p:nvSpPr>
          <p:cNvPr id="122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136650"/>
            <a:ext cx="7786688" cy="269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Abstractie, voorbeelden</a:t>
            </a:r>
            <a:endParaRPr lang="nl-NL" dirty="0">
              <a:latin typeface="Arial" charset="0"/>
            </a:endParaRPr>
          </a:p>
        </p:txBody>
      </p:sp>
      <p:cxnSp>
        <p:nvCxnSpPr>
          <p:cNvPr id="4" name="Curved Connector 3"/>
          <p:cNvCxnSpPr>
            <a:stCxn id="2" idx="4"/>
            <a:endCxn id="9" idx="0"/>
          </p:cNvCxnSpPr>
          <p:nvPr/>
        </p:nvCxnSpPr>
        <p:spPr>
          <a:xfrm rot="16200000" flipH="1">
            <a:off x="5640077" y="2574334"/>
            <a:ext cx="183830" cy="1120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>
            <a:stCxn id="18" idx="4"/>
            <a:endCxn id="2" idx="0"/>
          </p:cNvCxnSpPr>
          <p:nvPr/>
        </p:nvCxnSpPr>
        <p:spPr>
          <a:xfrm rot="16200000" flipH="1">
            <a:off x="5610776" y="1473563"/>
            <a:ext cx="228967" cy="226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9" idx="2"/>
            <a:endCxn id="51" idx="0"/>
          </p:cNvCxnSpPr>
          <p:nvPr/>
        </p:nvCxnSpPr>
        <p:spPr>
          <a:xfrm rot="10800000" flipV="1">
            <a:off x="3794685" y="3033334"/>
            <a:ext cx="920732" cy="460467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4643256" y="1589179"/>
            <a:ext cx="2166269" cy="898842"/>
            <a:chOff x="4709986" y="2119867"/>
            <a:chExt cx="2166269" cy="898842"/>
          </a:xfrm>
        </p:grpSpPr>
        <p:sp>
          <p:nvSpPr>
            <p:cNvPr id="2" name="Oval 1"/>
            <p:cNvSpPr/>
            <p:nvPr/>
          </p:nvSpPr>
          <p:spPr>
            <a:xfrm>
              <a:off x="4709986" y="2119867"/>
              <a:ext cx="2166269" cy="898842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00554" y="2249508"/>
              <a:ext cx="2007541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dirty="0" smtClean="0"/>
                <a:t>tel de twee getallen bij elkaar op</a:t>
              </a:r>
              <a:endParaRPr lang="nl-NL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715417" y="2671851"/>
            <a:ext cx="2044354" cy="722968"/>
            <a:chOff x="1006875" y="3504966"/>
            <a:chExt cx="2044354" cy="722968"/>
          </a:xfrm>
        </p:grpSpPr>
        <p:sp>
          <p:nvSpPr>
            <p:cNvPr id="9" name="Oval 8"/>
            <p:cNvSpPr/>
            <p:nvPr/>
          </p:nvSpPr>
          <p:spPr>
            <a:xfrm>
              <a:off x="1006875" y="3504966"/>
              <a:ext cx="2044354" cy="722968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58202" y="3629921"/>
              <a:ext cx="1741700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dirty="0" smtClean="0"/>
                <a:t>groter dan 10?</a:t>
              </a:r>
              <a:endParaRPr lang="nl-NL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340470" y="2653784"/>
            <a:ext cx="45505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dirty="0" smtClean="0"/>
              <a:t>ja</a:t>
            </a:r>
            <a:endParaRPr lang="nl-NL" dirty="0"/>
          </a:p>
        </p:txBody>
      </p:sp>
      <p:grpSp>
        <p:nvGrpSpPr>
          <p:cNvPr id="36" name="Group 35"/>
          <p:cNvGrpSpPr/>
          <p:nvPr/>
        </p:nvGrpSpPr>
        <p:grpSpPr>
          <a:xfrm>
            <a:off x="4932040" y="668071"/>
            <a:ext cx="1584176" cy="692141"/>
            <a:chOff x="4716016" y="943504"/>
            <a:chExt cx="1584176" cy="692141"/>
          </a:xfrm>
        </p:grpSpPr>
        <p:sp>
          <p:nvSpPr>
            <p:cNvPr id="18" name="Oval 17"/>
            <p:cNvSpPr/>
            <p:nvPr/>
          </p:nvSpPr>
          <p:spPr>
            <a:xfrm>
              <a:off x="4716016" y="943504"/>
              <a:ext cx="1584176" cy="692141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46230" y="1046110"/>
              <a:ext cx="1123747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dirty="0" smtClean="0"/>
                <a:t>START</a:t>
              </a:r>
              <a:endParaRPr lang="nl-NL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668463" y="2654198"/>
            <a:ext cx="67683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dirty="0" smtClean="0"/>
              <a:t>nee</a:t>
            </a:r>
            <a:endParaRPr lang="nl-NL" dirty="0"/>
          </a:p>
        </p:txBody>
      </p:sp>
      <p:grpSp>
        <p:nvGrpSpPr>
          <p:cNvPr id="63" name="Group 62"/>
          <p:cNvGrpSpPr/>
          <p:nvPr/>
        </p:nvGrpSpPr>
        <p:grpSpPr>
          <a:xfrm>
            <a:off x="4715417" y="3914347"/>
            <a:ext cx="2044354" cy="722968"/>
            <a:chOff x="1006875" y="3504966"/>
            <a:chExt cx="2044354" cy="722968"/>
          </a:xfrm>
        </p:grpSpPr>
        <p:sp>
          <p:nvSpPr>
            <p:cNvPr id="64" name="Oval 63"/>
            <p:cNvSpPr/>
            <p:nvPr/>
          </p:nvSpPr>
          <p:spPr>
            <a:xfrm>
              <a:off x="1006875" y="3504966"/>
              <a:ext cx="2044354" cy="722968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158202" y="3629921"/>
              <a:ext cx="1741700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dirty="0" smtClean="0"/>
                <a:t>cijfer opschrijven</a:t>
              </a:r>
              <a:endParaRPr lang="nl-NL" dirty="0"/>
            </a:p>
          </p:txBody>
        </p:sp>
      </p:grpSp>
      <p:cxnSp>
        <p:nvCxnSpPr>
          <p:cNvPr id="66" name="Curved Connector 65"/>
          <p:cNvCxnSpPr>
            <a:stCxn id="13" idx="4"/>
            <a:endCxn id="64" idx="2"/>
          </p:cNvCxnSpPr>
          <p:nvPr/>
        </p:nvCxnSpPr>
        <p:spPr>
          <a:xfrm rot="16200000" flipH="1">
            <a:off x="4087972" y="3648385"/>
            <a:ext cx="334157" cy="920733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9" idx="6"/>
            <a:endCxn id="64" idx="0"/>
          </p:cNvCxnSpPr>
          <p:nvPr/>
        </p:nvCxnSpPr>
        <p:spPr>
          <a:xfrm flipH="1">
            <a:off x="5737594" y="3033335"/>
            <a:ext cx="1022177" cy="881012"/>
          </a:xfrm>
          <a:prstGeom prst="curvedConnector4">
            <a:avLst>
              <a:gd name="adj1" fmla="val -70848"/>
              <a:gd name="adj2" fmla="val 59423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/>
          <p:cNvCxnSpPr>
            <a:stCxn id="64" idx="6"/>
            <a:endCxn id="18" idx="6"/>
          </p:cNvCxnSpPr>
          <p:nvPr/>
        </p:nvCxnSpPr>
        <p:spPr>
          <a:xfrm flipH="1" flipV="1">
            <a:off x="6516216" y="1014142"/>
            <a:ext cx="243555" cy="3261689"/>
          </a:xfrm>
          <a:prstGeom prst="curvedConnector3">
            <a:avLst>
              <a:gd name="adj1" fmla="val -692843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Image result for optellen stree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27" y="2596594"/>
            <a:ext cx="2199268" cy="2199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02231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746125" y="646113"/>
            <a:ext cx="7786688" cy="48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Theorie</a:t>
            </a:r>
            <a:endParaRPr lang="nl-NL" dirty="0">
              <a:latin typeface="Arial" charset="0"/>
            </a:endParaRPr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44638"/>
            <a:ext cx="7858125" cy="3079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Overlap met decompositie, algoritmisch denken, simulatie, </a:t>
            </a:r>
            <a:r>
              <a:rPr lang="nl-NL" dirty="0" smtClean="0">
                <a:latin typeface="Arial" charset="0"/>
              </a:rPr>
              <a:t>gegevens-analyse</a:t>
            </a:r>
            <a:r>
              <a:rPr lang="nl-NL" dirty="0" smtClean="0">
                <a:latin typeface="Arial" charset="0"/>
              </a:rPr>
              <a:t>, etc.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Schematische weergave van de probleemsituatie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Meerwaarde voor andere vakken</a:t>
            </a:r>
          </a:p>
        </p:txBody>
      </p:sp>
      <p:sp>
        <p:nvSpPr>
          <p:cNvPr id="122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136650"/>
            <a:ext cx="7786688" cy="269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Abstractie</a:t>
            </a:r>
            <a:endParaRPr lang="nl-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023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746125" y="646113"/>
            <a:ext cx="7786688" cy="48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Theorie naar praktijk</a:t>
            </a:r>
            <a:endParaRPr lang="nl-NL" dirty="0">
              <a:latin typeface="Arial" charset="0"/>
            </a:endParaRPr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44638"/>
            <a:ext cx="7858125" cy="3079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Als je gaat programmeren, maak je gebruik van computational thinking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Maar je kan ook op andere manieren aan computational thinking werken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Programmeren is dus niet hetzelfde als computational thinking: programmeren is een vaardigheid, CT een manier van denken</a:t>
            </a:r>
            <a:endParaRPr lang="nl-NL" dirty="0">
              <a:latin typeface="Arial" charset="0"/>
            </a:endParaRPr>
          </a:p>
          <a:p>
            <a:pPr marL="0" indent="0">
              <a:buNone/>
            </a:pPr>
            <a:endParaRPr lang="nl-NL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nl-NL" dirty="0" smtClean="0">
              <a:latin typeface="Arial" charset="0"/>
            </a:endParaRPr>
          </a:p>
        </p:txBody>
      </p:sp>
      <p:sp>
        <p:nvSpPr>
          <p:cNvPr id="122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136650"/>
            <a:ext cx="7786688" cy="269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De rol van programmeren</a:t>
            </a:r>
            <a:endParaRPr lang="nl-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328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Opzet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nl-NL" dirty="0" smtClean="0">
                <a:latin typeface="Arial" charset="0"/>
              </a:rPr>
              <a:t>Ongestructureerde workshop!</a:t>
            </a:r>
          </a:p>
          <a:p>
            <a:pPr>
              <a:lnSpc>
                <a:spcPct val="150000"/>
              </a:lnSpc>
            </a:pPr>
            <a:r>
              <a:rPr lang="nl-NL" dirty="0" smtClean="0">
                <a:latin typeface="Arial" charset="0"/>
              </a:rPr>
              <a:t>Speel wat met de Mindstorms, </a:t>
            </a:r>
            <a:r>
              <a:rPr lang="nl-NL" dirty="0" err="1" smtClean="0">
                <a:latin typeface="Arial" charset="0"/>
              </a:rPr>
              <a:t>WeDo</a:t>
            </a:r>
            <a:r>
              <a:rPr lang="nl-NL" dirty="0" smtClean="0">
                <a:latin typeface="Arial" charset="0"/>
              </a:rPr>
              <a:t>, </a:t>
            </a:r>
            <a:r>
              <a:rPr lang="nl-NL" dirty="0" err="1" smtClean="0">
                <a:latin typeface="Arial" charset="0"/>
              </a:rPr>
              <a:t>Cubetto</a:t>
            </a:r>
            <a:r>
              <a:rPr lang="nl-NL" dirty="0" smtClean="0">
                <a:latin typeface="Arial" charset="0"/>
              </a:rPr>
              <a:t>, </a:t>
            </a:r>
            <a:r>
              <a:rPr lang="nl-NL" dirty="0" err="1" smtClean="0">
                <a:latin typeface="Arial" charset="0"/>
              </a:rPr>
              <a:t>BeeBot</a:t>
            </a:r>
            <a:r>
              <a:rPr lang="nl-NL" dirty="0" smtClean="0">
                <a:latin typeface="Arial" charset="0"/>
              </a:rPr>
              <a:t>, </a:t>
            </a:r>
            <a:r>
              <a:rPr lang="nl-NL" dirty="0" err="1" smtClean="0">
                <a:latin typeface="Arial" charset="0"/>
              </a:rPr>
              <a:t>unplugged</a:t>
            </a:r>
            <a:r>
              <a:rPr lang="nl-NL" dirty="0" smtClean="0">
                <a:latin typeface="Arial" charset="0"/>
              </a:rPr>
              <a:t> </a:t>
            </a:r>
            <a:r>
              <a:rPr lang="nl-NL" dirty="0" smtClean="0">
                <a:latin typeface="Arial" charset="0"/>
              </a:rPr>
              <a:t>programmeerlessen</a:t>
            </a:r>
            <a:r>
              <a:rPr lang="nl-NL" dirty="0" smtClean="0">
                <a:latin typeface="Arial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nl-NL" dirty="0" smtClean="0">
                <a:latin typeface="Arial" charset="0"/>
              </a:rPr>
              <a:t>Ik zal tussendoor mijn verhaal vertellen, maar voel je vrij om zelf te ontdekken!</a:t>
            </a:r>
            <a:endParaRPr lang="nl-NL" dirty="0">
              <a:latin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i="1" dirty="0" smtClean="0"/>
              <a:t>De planning van deze workshop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2082504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746125" y="646113"/>
            <a:ext cx="7786688" cy="48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Unplugged programmeren</a:t>
            </a:r>
            <a:endParaRPr lang="nl-NL" dirty="0">
              <a:latin typeface="Arial" charset="0"/>
            </a:endParaRPr>
          </a:p>
        </p:txBody>
      </p:sp>
      <p:sp>
        <p:nvSpPr>
          <p:cNvPr id="122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136650"/>
            <a:ext cx="7786688" cy="269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Lessen voor bovenbouw PO</a:t>
            </a:r>
            <a:endParaRPr lang="nl-NL" dirty="0">
              <a:latin typeface="Arial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07654"/>
            <a:ext cx="4608512" cy="283278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9686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746125" y="646113"/>
            <a:ext cx="7786688" cy="48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Unplugged programmeren</a:t>
            </a:r>
            <a:endParaRPr lang="nl-NL" dirty="0">
              <a:latin typeface="Arial" charset="0"/>
            </a:endParaRPr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44638"/>
            <a:ext cx="7858125" cy="3079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nl-NL" dirty="0" smtClean="0">
                <a:latin typeface="Arial" charset="0"/>
              </a:rPr>
              <a:t>Concepten van programmeren leren, zonder te programmeren op de PC</a:t>
            </a:r>
          </a:p>
          <a:p>
            <a:pPr>
              <a:lnSpc>
                <a:spcPct val="150000"/>
              </a:lnSpc>
            </a:pPr>
            <a:r>
              <a:rPr lang="nl-NL" dirty="0" smtClean="0">
                <a:latin typeface="Arial" charset="0"/>
              </a:rPr>
              <a:t>Variabelen, herhalingen, voorwaarden, binair tellen</a:t>
            </a:r>
          </a:p>
          <a:p>
            <a:pPr>
              <a:lnSpc>
                <a:spcPct val="150000"/>
              </a:lnSpc>
            </a:pPr>
            <a:r>
              <a:rPr lang="nl-NL" dirty="0" smtClean="0">
                <a:latin typeface="Arial" charset="0"/>
              </a:rPr>
              <a:t>Online uitloopopdrachten</a:t>
            </a:r>
          </a:p>
          <a:p>
            <a:pPr>
              <a:lnSpc>
                <a:spcPct val="150000"/>
              </a:lnSpc>
            </a:pPr>
            <a:r>
              <a:rPr lang="nl-NL" dirty="0" smtClean="0">
                <a:latin typeface="Arial" charset="0"/>
              </a:rPr>
              <a:t>Evolutie van lesmateriaal van vorig jaar (NWT Conferentie Lunteren)</a:t>
            </a:r>
          </a:p>
          <a:p>
            <a:pPr>
              <a:lnSpc>
                <a:spcPct val="150000"/>
              </a:lnSpc>
            </a:pPr>
            <a:r>
              <a:rPr lang="nl-NL" dirty="0" smtClean="0">
                <a:latin typeface="Arial" charset="0"/>
              </a:rPr>
              <a:t>Gratis te downloaden: </a:t>
            </a:r>
            <a:r>
              <a:rPr lang="nl-NL" dirty="0" smtClean="0">
                <a:latin typeface="Arial" charset="0"/>
                <a:hlinkClick r:id="rId2"/>
              </a:rPr>
              <a:t>www.hanze.nl/programmeren</a:t>
            </a:r>
            <a:endParaRPr lang="nl-NL" dirty="0" smtClean="0">
              <a:latin typeface="Arial" charset="0"/>
            </a:endParaRPr>
          </a:p>
          <a:p>
            <a:pPr>
              <a:lnSpc>
                <a:spcPct val="150000"/>
              </a:lnSpc>
            </a:pPr>
            <a:endParaRPr lang="nl-NL" dirty="0" smtClean="0">
              <a:latin typeface="Arial" charset="0"/>
            </a:endParaRPr>
          </a:p>
        </p:txBody>
      </p:sp>
      <p:sp>
        <p:nvSpPr>
          <p:cNvPr id="122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136650"/>
            <a:ext cx="7786688" cy="269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Lessen voor bovenbouw PO</a:t>
            </a:r>
            <a:endParaRPr lang="nl-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471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746125" y="646113"/>
            <a:ext cx="7786688" cy="48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Unplugged programmeren</a:t>
            </a:r>
            <a:endParaRPr lang="nl-NL" dirty="0">
              <a:latin typeface="Arial" charset="0"/>
            </a:endParaRPr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44638"/>
            <a:ext cx="7858125" cy="3079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nl-NL" dirty="0" smtClean="0">
                <a:latin typeface="Arial" charset="0"/>
              </a:rPr>
              <a:t>Binair tellen (als abstractie van ‘gewoon’ tellen)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nl-NL" dirty="0" smtClean="0">
                <a:latin typeface="Arial" charset="0"/>
              </a:rPr>
              <a:t>Sequenties (algoritmisch denken, decompositie)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nl-NL" dirty="0" smtClean="0">
                <a:latin typeface="Arial" charset="0"/>
              </a:rPr>
              <a:t>Variabelen (abstractie, gegevens visualiseren)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nl-NL" dirty="0" smtClean="0">
                <a:latin typeface="Arial" charset="0"/>
              </a:rPr>
              <a:t>Herhalingen (abstractie, decompositie, algoritmisch denken)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nl-NL" dirty="0" smtClean="0">
                <a:latin typeface="Arial" charset="0"/>
              </a:rPr>
              <a:t>Voorwaarden (abstractie, decompositie, algoritmisch denken)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nl-NL" dirty="0" smtClean="0">
                <a:latin typeface="Arial" charset="0"/>
              </a:rPr>
              <a:t>Wij zijn de computer (automatisering, simulering, decompositie)</a:t>
            </a:r>
          </a:p>
          <a:p>
            <a:pPr>
              <a:lnSpc>
                <a:spcPct val="150000"/>
              </a:lnSpc>
            </a:pPr>
            <a:endParaRPr lang="nl-NL" dirty="0" smtClean="0">
              <a:latin typeface="Arial" charset="0"/>
            </a:endParaRPr>
          </a:p>
        </p:txBody>
      </p:sp>
      <p:sp>
        <p:nvSpPr>
          <p:cNvPr id="122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136650"/>
            <a:ext cx="7786688" cy="269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Lessen voor bovenbouw PO</a:t>
            </a:r>
            <a:endParaRPr lang="nl-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832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746125" y="646113"/>
            <a:ext cx="7786688" cy="48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Unplugged programmeren</a:t>
            </a:r>
            <a:endParaRPr lang="nl-NL" dirty="0">
              <a:latin typeface="Arial" charset="0"/>
            </a:endParaRPr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44638"/>
            <a:ext cx="7858125" cy="3079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nl-NL" dirty="0" smtClean="0">
                <a:latin typeface="Arial" charset="0"/>
              </a:rPr>
              <a:t>Concepten, die geleerd zijn tijdens de unplugged lessen, in een programmeeromgeving toepassen</a:t>
            </a:r>
          </a:p>
          <a:p>
            <a:pPr>
              <a:lnSpc>
                <a:spcPct val="150000"/>
              </a:lnSpc>
            </a:pPr>
            <a:r>
              <a:rPr lang="nl-NL" dirty="0" smtClean="0">
                <a:latin typeface="Arial" charset="0"/>
              </a:rPr>
              <a:t>Cursus HTML en </a:t>
            </a:r>
            <a:r>
              <a:rPr lang="nl-NL" dirty="0" err="1" smtClean="0">
                <a:latin typeface="Arial" charset="0"/>
              </a:rPr>
              <a:t>JavaScript</a:t>
            </a:r>
            <a:r>
              <a:rPr lang="nl-NL" dirty="0" smtClean="0">
                <a:latin typeface="Arial" charset="0"/>
              </a:rPr>
              <a:t>, bouw je eigen website, ook buiten de klas!</a:t>
            </a:r>
          </a:p>
          <a:p>
            <a:pPr>
              <a:lnSpc>
                <a:spcPct val="150000"/>
              </a:lnSpc>
            </a:pPr>
            <a:r>
              <a:rPr lang="nl-NL" dirty="0" smtClean="0">
                <a:latin typeface="Arial" charset="0"/>
              </a:rPr>
              <a:t>Naast programmeren ook schrijven, creatief werken, samenwerken, etc.</a:t>
            </a:r>
          </a:p>
          <a:p>
            <a:pPr>
              <a:lnSpc>
                <a:spcPct val="150000"/>
              </a:lnSpc>
            </a:pPr>
            <a:r>
              <a:rPr lang="nl-NL" dirty="0" smtClean="0">
                <a:latin typeface="Arial" charset="0"/>
              </a:rPr>
              <a:t>Vanaf begin 2017 online beschikbaar: </a:t>
            </a:r>
            <a:r>
              <a:rPr lang="nl-NL" dirty="0" smtClean="0">
                <a:latin typeface="Arial" charset="0"/>
                <a:hlinkClick r:id="rId2"/>
              </a:rPr>
              <a:t>www.hanze.nl/programmeren</a:t>
            </a:r>
            <a:r>
              <a:rPr lang="nl-NL" dirty="0" smtClean="0">
                <a:latin typeface="Arial" charset="0"/>
              </a:rPr>
              <a:t> </a:t>
            </a:r>
          </a:p>
        </p:txBody>
      </p:sp>
      <p:sp>
        <p:nvSpPr>
          <p:cNvPr id="122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136650"/>
            <a:ext cx="7786688" cy="269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Lessen voor bovenbouw PO, deel twee</a:t>
            </a:r>
            <a:endParaRPr lang="nl-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63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746125" y="646113"/>
            <a:ext cx="7786688" cy="48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LEGO </a:t>
            </a:r>
            <a:r>
              <a:rPr lang="nl-NL" dirty="0" err="1" smtClean="0">
                <a:latin typeface="Arial" charset="0"/>
              </a:rPr>
              <a:t>WeDo</a:t>
            </a:r>
            <a:r>
              <a:rPr lang="nl-NL" dirty="0" smtClean="0">
                <a:latin typeface="Arial" charset="0"/>
              </a:rPr>
              <a:t> en Mindstorms</a:t>
            </a:r>
            <a:endParaRPr lang="nl-NL" dirty="0">
              <a:latin typeface="Arial" charset="0"/>
            </a:endParaRPr>
          </a:p>
        </p:txBody>
      </p:sp>
      <p:sp>
        <p:nvSpPr>
          <p:cNvPr id="122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136650"/>
            <a:ext cx="7786688" cy="269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>
                <a:latin typeface="Arial" charset="0"/>
              </a:rPr>
              <a:t>Lessen voor bovenbouw PO</a:t>
            </a:r>
          </a:p>
          <a:p>
            <a:endParaRPr lang="nl-NL" dirty="0">
              <a:latin typeface="Arial" charset="0"/>
            </a:endParaRPr>
          </a:p>
        </p:txBody>
      </p:sp>
      <p:pic>
        <p:nvPicPr>
          <p:cNvPr id="2054" name="Picture 6" descr="https://scratch.mit.edu/images/wedo/wedo-mil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9662"/>
            <a:ext cx="3213149" cy="260265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190" t="25043" r="21020" b="19092"/>
          <a:stretch/>
        </p:blipFill>
        <p:spPr>
          <a:xfrm>
            <a:off x="4860032" y="1127962"/>
            <a:ext cx="3456384" cy="33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2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746125" y="646113"/>
            <a:ext cx="7786688" cy="48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LEGO </a:t>
            </a:r>
            <a:r>
              <a:rPr lang="nl-NL" dirty="0" err="1" smtClean="0">
                <a:latin typeface="Arial" charset="0"/>
              </a:rPr>
              <a:t>WeDo</a:t>
            </a:r>
            <a:r>
              <a:rPr lang="nl-NL" dirty="0" smtClean="0">
                <a:latin typeface="Arial" charset="0"/>
              </a:rPr>
              <a:t> en Mindstorms</a:t>
            </a:r>
            <a:endParaRPr lang="nl-NL" dirty="0">
              <a:latin typeface="Arial" charset="0"/>
            </a:endParaRPr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44638"/>
            <a:ext cx="7858125" cy="3079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nl-NL" dirty="0" smtClean="0">
                <a:latin typeface="Arial" charset="0"/>
              </a:rPr>
              <a:t>Robots gemaakt door LEGO </a:t>
            </a:r>
            <a:r>
              <a:rPr lang="nl-NL" dirty="0" err="1" smtClean="0">
                <a:latin typeface="Arial" charset="0"/>
              </a:rPr>
              <a:t>Education</a:t>
            </a:r>
            <a:endParaRPr lang="nl-NL" dirty="0" smtClean="0"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nl-NL" dirty="0" smtClean="0">
                <a:latin typeface="Arial" charset="0"/>
              </a:rPr>
              <a:t>Grafische programmeeromgeving</a:t>
            </a:r>
          </a:p>
          <a:p>
            <a:pPr>
              <a:lnSpc>
                <a:spcPct val="150000"/>
              </a:lnSpc>
            </a:pPr>
            <a:r>
              <a:rPr lang="nl-NL" dirty="0" smtClean="0">
                <a:latin typeface="Arial" charset="0"/>
              </a:rPr>
              <a:t>Compleet lespakket inbegrepen, programmeren via iPad of PC</a:t>
            </a:r>
          </a:p>
          <a:p>
            <a:pPr>
              <a:lnSpc>
                <a:spcPct val="150000"/>
              </a:lnSpc>
            </a:pPr>
            <a:endParaRPr lang="nl-NL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nl-NL" dirty="0" smtClean="0">
              <a:latin typeface="Arial" charset="0"/>
            </a:endParaRPr>
          </a:p>
        </p:txBody>
      </p:sp>
      <p:sp>
        <p:nvSpPr>
          <p:cNvPr id="122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136650"/>
            <a:ext cx="7786688" cy="269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>
                <a:latin typeface="Arial" charset="0"/>
              </a:rPr>
              <a:t>Lessen voor bovenbouw PO</a:t>
            </a:r>
          </a:p>
          <a:p>
            <a:endParaRPr lang="nl-NL" dirty="0">
              <a:latin typeface="Arial" charset="0"/>
            </a:endParaRPr>
          </a:p>
        </p:txBody>
      </p:sp>
      <p:pic>
        <p:nvPicPr>
          <p:cNvPr id="2050" name="Picture 2" descr="http://scratched.gse.harvard.edu/sites/default/files/WeDoCarProgram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3599795"/>
            <a:ext cx="4032448" cy="109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687" t="18908" r="13185" b="24369"/>
          <a:stretch/>
        </p:blipFill>
        <p:spPr>
          <a:xfrm>
            <a:off x="4427984" y="3001074"/>
            <a:ext cx="3816424" cy="176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38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746125" y="646113"/>
            <a:ext cx="7786688" cy="48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err="1" smtClean="0">
                <a:latin typeface="Arial" charset="0"/>
              </a:rPr>
              <a:t>Cubetto</a:t>
            </a:r>
            <a:r>
              <a:rPr lang="nl-NL" dirty="0" smtClean="0">
                <a:latin typeface="Arial" charset="0"/>
              </a:rPr>
              <a:t> en </a:t>
            </a:r>
            <a:r>
              <a:rPr lang="nl-NL" dirty="0" err="1" smtClean="0">
                <a:latin typeface="Arial" charset="0"/>
              </a:rPr>
              <a:t>BeeBot</a:t>
            </a:r>
            <a:endParaRPr lang="nl-NL" dirty="0">
              <a:latin typeface="Arial" charset="0"/>
            </a:endParaRPr>
          </a:p>
        </p:txBody>
      </p:sp>
      <p:sp>
        <p:nvSpPr>
          <p:cNvPr id="122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136650"/>
            <a:ext cx="7786688" cy="269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>
                <a:latin typeface="Arial" charset="0"/>
              </a:rPr>
              <a:t>Lessen voor </a:t>
            </a:r>
            <a:r>
              <a:rPr lang="nl-NL" dirty="0" smtClean="0">
                <a:latin typeface="Arial" charset="0"/>
              </a:rPr>
              <a:t>onderbouw PO</a:t>
            </a:r>
            <a:endParaRPr lang="nl-NL" dirty="0">
              <a:latin typeface="Arial" charset="0"/>
            </a:endParaRPr>
          </a:p>
          <a:p>
            <a:endParaRPr lang="nl-NL" dirty="0">
              <a:latin typeface="Arial" charset="0"/>
            </a:endParaRPr>
          </a:p>
        </p:txBody>
      </p:sp>
      <p:pic>
        <p:nvPicPr>
          <p:cNvPr id="4098" name="Picture 2" descr="https://www.primotoys.com/wp-content/uploads/2016/03/cubett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59" y="1995686"/>
            <a:ext cx="423181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focuseducational.com/images/user/fullsize/bee-bot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0" b="97778" l="30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29663"/>
            <a:ext cx="2373905" cy="19422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815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746125" y="646113"/>
            <a:ext cx="7786688" cy="48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err="1" smtClean="0">
                <a:latin typeface="Arial" charset="0"/>
              </a:rPr>
              <a:t>Cubetto</a:t>
            </a:r>
            <a:r>
              <a:rPr lang="nl-NL" dirty="0" smtClean="0">
                <a:latin typeface="Arial" charset="0"/>
              </a:rPr>
              <a:t> en </a:t>
            </a:r>
            <a:r>
              <a:rPr lang="nl-NL" dirty="0" err="1" smtClean="0">
                <a:latin typeface="Arial" charset="0"/>
              </a:rPr>
              <a:t>BeeBot</a:t>
            </a:r>
            <a:endParaRPr lang="nl-NL" dirty="0">
              <a:latin typeface="Arial" charset="0"/>
            </a:endParaRPr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44638"/>
            <a:ext cx="7858125" cy="3079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nl-NL" dirty="0" smtClean="0">
                <a:latin typeface="Arial" charset="0"/>
              </a:rPr>
              <a:t>Programmeren voor de allerjongsten</a:t>
            </a:r>
          </a:p>
          <a:p>
            <a:pPr>
              <a:lnSpc>
                <a:spcPct val="150000"/>
              </a:lnSpc>
            </a:pPr>
            <a:r>
              <a:rPr lang="nl-NL" dirty="0" smtClean="0">
                <a:latin typeface="Arial" charset="0"/>
              </a:rPr>
              <a:t>Concepten op een heel basaal niveau aanbieden</a:t>
            </a:r>
          </a:p>
          <a:p>
            <a:pPr>
              <a:lnSpc>
                <a:spcPct val="150000"/>
              </a:lnSpc>
            </a:pPr>
            <a:r>
              <a:rPr lang="nl-NL" dirty="0" smtClean="0">
                <a:latin typeface="Arial" charset="0"/>
              </a:rPr>
              <a:t>Aankleden, boterham smeren is eigenlijk ook een algoritme</a:t>
            </a:r>
          </a:p>
          <a:p>
            <a:pPr>
              <a:lnSpc>
                <a:spcPct val="150000"/>
              </a:lnSpc>
            </a:pPr>
            <a:r>
              <a:rPr lang="nl-NL" dirty="0" smtClean="0">
                <a:latin typeface="Arial" charset="0"/>
              </a:rPr>
              <a:t>Hoe komt </a:t>
            </a:r>
            <a:r>
              <a:rPr lang="nl-NL" dirty="0" err="1" smtClean="0">
                <a:latin typeface="Arial" charset="0"/>
              </a:rPr>
              <a:t>Cubetto</a:t>
            </a:r>
            <a:r>
              <a:rPr lang="nl-NL" dirty="0" smtClean="0">
                <a:latin typeface="Arial" charset="0"/>
              </a:rPr>
              <a:t> op de maan? (werken met de mat)</a:t>
            </a:r>
          </a:p>
          <a:p>
            <a:pPr>
              <a:lnSpc>
                <a:spcPct val="150000"/>
              </a:lnSpc>
            </a:pPr>
            <a:r>
              <a:rPr lang="nl-NL" dirty="0" smtClean="0">
                <a:latin typeface="Arial" charset="0"/>
              </a:rPr>
              <a:t>Meer weten?	15:40u – 16.55u W34 “Met Ruby op avontuur”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dirty="0">
                <a:latin typeface="Arial" charset="0"/>
              </a:rPr>
              <a:t>	</a:t>
            </a:r>
            <a:r>
              <a:rPr lang="nl-NL" dirty="0" err="1" smtClean="0">
                <a:latin typeface="Arial" charset="0"/>
              </a:rPr>
              <a:t>Infotheek</a:t>
            </a:r>
            <a:r>
              <a:rPr lang="nl-NL" dirty="0" smtClean="0">
                <a:latin typeface="Arial" charset="0"/>
              </a:rPr>
              <a:t>, derde verdieping</a:t>
            </a:r>
          </a:p>
          <a:p>
            <a:pPr>
              <a:buFont typeface="Arial" charset="0"/>
              <a:buChar char="•"/>
            </a:pPr>
            <a:endParaRPr lang="nl-NL" dirty="0" smtClean="0">
              <a:latin typeface="Arial" charset="0"/>
            </a:endParaRPr>
          </a:p>
        </p:txBody>
      </p:sp>
      <p:sp>
        <p:nvSpPr>
          <p:cNvPr id="122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136650"/>
            <a:ext cx="7786688" cy="269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>
                <a:latin typeface="Arial" charset="0"/>
              </a:rPr>
              <a:t>Lessen voor </a:t>
            </a:r>
            <a:r>
              <a:rPr lang="nl-NL" dirty="0" smtClean="0">
                <a:latin typeface="Arial" charset="0"/>
              </a:rPr>
              <a:t>onderbouw PO</a:t>
            </a:r>
            <a:endParaRPr lang="nl-NL" dirty="0">
              <a:latin typeface="Arial" charset="0"/>
            </a:endParaRPr>
          </a:p>
          <a:p>
            <a:endParaRPr lang="nl-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640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746125" y="646113"/>
            <a:ext cx="7786688" cy="48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Vragen</a:t>
            </a:r>
            <a:endParaRPr lang="nl-NL" dirty="0">
              <a:latin typeface="Arial" charset="0"/>
            </a:endParaRPr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44638"/>
            <a:ext cx="7858125" cy="3079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Char char="•"/>
            </a:pPr>
            <a:endParaRPr lang="nl-NL" dirty="0" smtClean="0">
              <a:latin typeface="Arial" charset="0"/>
            </a:endParaRPr>
          </a:p>
        </p:txBody>
      </p:sp>
      <p:sp>
        <p:nvSpPr>
          <p:cNvPr id="122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136650"/>
            <a:ext cx="7786688" cy="269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234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jdelijke aanduiding voor inhoud 1"/>
          <p:cNvSpPr>
            <a:spLocks noGrp="1"/>
          </p:cNvSpPr>
          <p:nvPr>
            <p:ph idx="1"/>
          </p:nvPr>
        </p:nvSpPr>
        <p:spPr bwMode="auto">
          <a:xfrm>
            <a:off x="1835150" y="438150"/>
            <a:ext cx="5616575" cy="2565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b="1" dirty="0" smtClean="0">
                <a:latin typeface="Arial" charset="0"/>
              </a:rPr>
              <a:t>Hylke Faber</a:t>
            </a:r>
            <a:endParaRPr lang="nl-NL" b="1" dirty="0">
              <a:latin typeface="Arial" charset="0"/>
            </a:endParaRPr>
          </a:p>
          <a:p>
            <a:r>
              <a:rPr lang="nl-NL" dirty="0" smtClean="0">
                <a:latin typeface="Arial" charset="0"/>
              </a:rPr>
              <a:t>Junior onderzoeker</a:t>
            </a:r>
            <a:endParaRPr lang="nl-NL" dirty="0">
              <a:latin typeface="Arial" charset="0"/>
            </a:endParaRPr>
          </a:p>
          <a:p>
            <a:r>
              <a:rPr lang="nl-NL" dirty="0" smtClean="0">
                <a:latin typeface="Arial" charset="0"/>
              </a:rPr>
              <a:t>h.h.faber@pl.hanze.nl</a:t>
            </a:r>
            <a:endParaRPr lang="nl-NL" dirty="0">
              <a:latin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Software LEGO </a:t>
            </a:r>
            <a:r>
              <a:rPr lang="nl-NL" dirty="0" err="1" smtClean="0"/>
              <a:t>Education</a:t>
            </a:r>
            <a:endParaRPr lang="nl-NL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dirty="0" smtClean="0"/>
              <a:t>LEGO </a:t>
            </a:r>
            <a:r>
              <a:rPr lang="nl-NL" dirty="0" err="1" smtClean="0"/>
              <a:t>Education</a:t>
            </a:r>
            <a:r>
              <a:rPr lang="nl-NL" dirty="0" smtClean="0"/>
              <a:t> </a:t>
            </a:r>
            <a:r>
              <a:rPr lang="nl-NL" dirty="0" err="1" smtClean="0"/>
              <a:t>WeDo</a:t>
            </a:r>
            <a:r>
              <a:rPr lang="nl-NL" dirty="0" smtClean="0"/>
              <a:t> 2.0</a:t>
            </a:r>
            <a:endParaRPr lang="nl-NL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dirty="0" smtClean="0"/>
              <a:t>LEGO MINDSTORMS </a:t>
            </a:r>
            <a:r>
              <a:rPr lang="nl-NL" dirty="0" err="1" smtClean="0"/>
              <a:t>Education</a:t>
            </a:r>
            <a:r>
              <a:rPr lang="nl-NL" dirty="0" smtClean="0"/>
              <a:t> EV3 Programming</a:t>
            </a:r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659" y="1999673"/>
            <a:ext cx="2000250" cy="1838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769" y="1961572"/>
            <a:ext cx="2066925" cy="19145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03648" y="4127946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Of pak één van de </a:t>
            </a:r>
            <a:r>
              <a:rPr lang="nl-NL" dirty="0" err="1" smtClean="0"/>
              <a:t>iPads</a:t>
            </a:r>
            <a:r>
              <a:rPr lang="nl-NL" dirty="0" smtClean="0"/>
              <a:t>, daar staat de software al op!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2477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Opzet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nl-NL" dirty="0" smtClean="0">
                <a:latin typeface="Arial" charset="0"/>
              </a:rPr>
              <a:t>Theorie computational thinking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nl-NL" dirty="0" smtClean="0">
                <a:latin typeface="Arial" charset="0"/>
              </a:rPr>
              <a:t>Unplugged programmeerlessen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nl-NL" dirty="0" smtClean="0">
                <a:latin typeface="Arial" charset="0"/>
              </a:rPr>
              <a:t>Lego Mindstorms en </a:t>
            </a:r>
            <a:r>
              <a:rPr lang="nl-NL" dirty="0" err="1" smtClean="0">
                <a:latin typeface="Arial" charset="0"/>
              </a:rPr>
              <a:t>WeDo</a:t>
            </a:r>
            <a:endParaRPr lang="nl-NL" dirty="0">
              <a:latin typeface="Arial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nl-NL" dirty="0" err="1" smtClean="0">
                <a:latin typeface="Arial" charset="0"/>
              </a:rPr>
              <a:t>Cubetto</a:t>
            </a:r>
            <a:r>
              <a:rPr lang="nl-NL" dirty="0" smtClean="0">
                <a:latin typeface="Arial" charset="0"/>
              </a:rPr>
              <a:t> en </a:t>
            </a:r>
            <a:r>
              <a:rPr lang="nl-NL" dirty="0" err="1" smtClean="0">
                <a:latin typeface="Arial" charset="0"/>
              </a:rPr>
              <a:t>BeeBot</a:t>
            </a:r>
            <a:endParaRPr lang="nl-NL" dirty="0">
              <a:latin typeface="Arial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nl-NL" dirty="0" smtClean="0">
                <a:latin typeface="Arial" charset="0"/>
              </a:rPr>
              <a:t>Vragenronde</a:t>
            </a:r>
            <a:endParaRPr lang="nl-NL" dirty="0">
              <a:latin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i="1" dirty="0" smtClean="0"/>
              <a:t>De planning van deze workshop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568125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Inhoud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 smtClean="0">
                <a:latin typeface="Arial" charset="0"/>
              </a:rPr>
              <a:t>Wat is computational thinking?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 smtClean="0">
                <a:latin typeface="Arial" charset="0"/>
              </a:rPr>
              <a:t>Wat is de meerwaarde van computational thinking?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i="1" dirty="0"/>
              <a:t>Op welke manier kan het onderwijs van computational thinking in de bovenbouw van het primair onderwijs worden vormgegeven?</a:t>
            </a:r>
          </a:p>
        </p:txBody>
      </p:sp>
    </p:spTree>
    <p:extLst>
      <p:ext uri="{BB962C8B-B14F-4D97-AF65-F5344CB8AC3E}">
        <p14:creationId xmlns:p14="http://schemas.microsoft.com/office/powerpoint/2010/main" val="452683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746125" y="646113"/>
            <a:ext cx="7786688" cy="48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Theorie</a:t>
            </a:r>
            <a:endParaRPr lang="nl-NL" dirty="0">
              <a:latin typeface="Arial" charset="0"/>
            </a:endParaRPr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44638"/>
            <a:ext cx="7858125" cy="3079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Denken als een </a:t>
            </a:r>
            <a:r>
              <a:rPr lang="nl-NL" i="1" dirty="0" smtClean="0">
                <a:latin typeface="Arial" charset="0"/>
              </a:rPr>
              <a:t>computer </a:t>
            </a:r>
            <a:r>
              <a:rPr lang="nl-NL" i="1" dirty="0" err="1" smtClean="0">
                <a:latin typeface="Arial" charset="0"/>
              </a:rPr>
              <a:t>scientist</a:t>
            </a:r>
            <a:endParaRPr lang="nl-NL" i="1" dirty="0" smtClean="0">
              <a:latin typeface="Arial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Toevoeging aan het probleemoplossend vermogen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Stapsgewijs werken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Problemen opdelen in kleine stukjes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Algoritmisch denken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Gegevensverwerking</a:t>
            </a:r>
          </a:p>
        </p:txBody>
      </p:sp>
      <p:sp>
        <p:nvSpPr>
          <p:cNvPr id="122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136650"/>
            <a:ext cx="7786688" cy="269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Wat is computational thinking?</a:t>
            </a:r>
            <a:endParaRPr lang="nl-NL" dirty="0">
              <a:latin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746125" y="646113"/>
            <a:ext cx="7786688" cy="48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Theorie</a:t>
            </a:r>
            <a:endParaRPr lang="nl-NL" dirty="0">
              <a:latin typeface="Arial" charset="0"/>
            </a:endParaRPr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44638"/>
            <a:ext cx="7858125" cy="3079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Omgaan met Word, PowerPoint en Excel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Veilig internetten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Programmeren</a:t>
            </a:r>
            <a:endParaRPr lang="nl-NL" dirty="0" smtClean="0">
              <a:latin typeface="Arial" charset="0"/>
            </a:endParaRPr>
          </a:p>
        </p:txBody>
      </p:sp>
      <p:sp>
        <p:nvSpPr>
          <p:cNvPr id="122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136650"/>
            <a:ext cx="7786688" cy="269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Wat is computational thinking niet?</a:t>
            </a:r>
            <a:endParaRPr lang="nl-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462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746125" y="646113"/>
            <a:ext cx="7786688" cy="48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Theorie</a:t>
            </a:r>
            <a:endParaRPr lang="nl-NL" dirty="0">
              <a:latin typeface="Arial" charset="0"/>
            </a:endParaRPr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44638"/>
            <a:ext cx="7858125" cy="3079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nl-NL" dirty="0" smtClean="0">
                <a:latin typeface="Arial" charset="0"/>
              </a:rPr>
              <a:t>Verzameling denkstrategieën waarmee kinderen</a:t>
            </a:r>
          </a:p>
          <a:p>
            <a:pPr marL="0" indent="0" algn="ctr">
              <a:buNone/>
            </a:pPr>
            <a:r>
              <a:rPr lang="nl-NL" dirty="0" smtClean="0">
                <a:latin typeface="Arial" charset="0"/>
              </a:rPr>
              <a:t>stapsgewijs en effectief oplossingen kunnen</a:t>
            </a:r>
          </a:p>
          <a:p>
            <a:pPr marL="0" indent="0" algn="ctr">
              <a:buNone/>
            </a:pPr>
            <a:r>
              <a:rPr lang="nl-NL" dirty="0" smtClean="0">
                <a:latin typeface="Arial" charset="0"/>
              </a:rPr>
              <a:t>vinden voor problemen, die in sommige gevallen</a:t>
            </a:r>
          </a:p>
          <a:p>
            <a:pPr marL="0" indent="0" algn="ctr">
              <a:buNone/>
            </a:pPr>
            <a:r>
              <a:rPr lang="nl-NL" dirty="0" smtClean="0">
                <a:latin typeface="Arial" charset="0"/>
              </a:rPr>
              <a:t>door een computer uitgevoerd kunnen worden</a:t>
            </a:r>
          </a:p>
        </p:txBody>
      </p:sp>
      <p:sp>
        <p:nvSpPr>
          <p:cNvPr id="122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136650"/>
            <a:ext cx="7786688" cy="269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Wat is computational thinking?</a:t>
            </a:r>
            <a:endParaRPr lang="nl-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663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746125" y="646113"/>
            <a:ext cx="7786688" cy="48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Theorie</a:t>
            </a:r>
            <a:endParaRPr lang="nl-NL" dirty="0">
              <a:latin typeface="Arial" charset="0"/>
            </a:endParaRPr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44638"/>
            <a:ext cx="7858125" cy="3079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nl-NL" dirty="0" smtClean="0"/>
              <a:t>gegevens verzamelen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nl-NL" dirty="0" smtClean="0"/>
              <a:t>gegevens analyseren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nl-NL" dirty="0" smtClean="0"/>
              <a:t>gegevens visualiseren</a:t>
            </a:r>
            <a:endParaRPr lang="nl-NL" dirty="0"/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nl-NL" dirty="0" smtClean="0"/>
              <a:t>probleem decompositie</a:t>
            </a:r>
            <a:endParaRPr lang="nl-NL" dirty="0"/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nl-NL" dirty="0" smtClean="0"/>
              <a:t>abstractie</a:t>
            </a:r>
            <a:endParaRPr lang="nl-NL" dirty="0"/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nl-NL" dirty="0" smtClean="0"/>
              <a:t>algoritmes en procedures</a:t>
            </a:r>
            <a:endParaRPr lang="nl-NL" dirty="0"/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nl-NL" dirty="0" smtClean="0"/>
              <a:t>automatisering</a:t>
            </a:r>
            <a:endParaRPr lang="nl-NL" dirty="0"/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nl-NL" dirty="0" smtClean="0"/>
              <a:t>simulatie en modellering</a:t>
            </a:r>
            <a:endParaRPr lang="nl-NL" dirty="0"/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nl-NL" dirty="0" smtClean="0"/>
              <a:t> </a:t>
            </a:r>
            <a:r>
              <a:rPr lang="nl-NL" i="1" dirty="0" err="1" smtClean="0"/>
              <a:t>paralellization</a:t>
            </a:r>
            <a:endParaRPr lang="nl-NL" i="1" dirty="0"/>
          </a:p>
        </p:txBody>
      </p:sp>
      <p:sp>
        <p:nvSpPr>
          <p:cNvPr id="12291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136650"/>
            <a:ext cx="7786688" cy="269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Wat is computational thinking?</a:t>
            </a:r>
            <a:endParaRPr lang="nl-NL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91385" y="4227934"/>
            <a:ext cx="2725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 smtClean="0"/>
              <a:t>bron: curriculumvandetoekomst.slo.nl</a:t>
            </a: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196034754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ofessionals en Bedrijven NL_breedbeeld.pptx" id="{E1A5D77D-AFEE-4AC6-9528-C8003BF701E8}" vid="{3FCB3003-F35F-4852-9F59-7FDA202E7372}"/>
    </a:ext>
  </a:extLst>
</a:theme>
</file>

<file path=ppt/theme/theme2.xml><?xml version="1.0" encoding="utf-8"?>
<a:theme xmlns:a="http://schemas.openxmlformats.org/drawingml/2006/main" name="2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ofessionals en Bedrijven NL_breedbeeld.pptx" id="{E1A5D77D-AFEE-4AC6-9528-C8003BF701E8}" vid="{327E31CC-47EC-4936-ACC3-88EDC3A4964E}"/>
    </a:ext>
  </a:extLst>
</a:theme>
</file>

<file path=ppt/theme/theme3.xml><?xml version="1.0" encoding="utf-8"?>
<a:theme xmlns:a="http://schemas.openxmlformats.org/drawingml/2006/main" name="1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ofessionals en Bedrijven NL_breedbeeld.pptx" id="{E1A5D77D-AFEE-4AC6-9528-C8003BF701E8}" vid="{24F69250-8138-4A86-9800-FF3D749184F1}"/>
    </a:ext>
  </a:extLst>
</a:theme>
</file>

<file path=ppt/theme/theme4.xml><?xml version="1.0" encoding="utf-8"?>
<a:theme xmlns:a="http://schemas.openxmlformats.org/drawingml/2006/main" name="4_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ofessionals en Bedrijven NL_breedbeeld.pptx" id="{E1A5D77D-AFEE-4AC6-9528-C8003BF701E8}" vid="{81619F8C-17CA-42F5-B99A-EB4342AAA214}"/>
    </a:ext>
  </a:extLst>
</a:theme>
</file>

<file path=ppt/theme/theme5.xml><?xml version="1.0" encoding="utf-8"?>
<a:theme xmlns:a="http://schemas.openxmlformats.org/drawingml/2006/main" name="3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ofessionals en Bedrijven NL_breedbeeld.pptx" id="{E1A5D77D-AFEE-4AC6-9528-C8003BF701E8}" vid="{9370DB65-F165-4359-BFD9-8126E6D2B85C}"/>
    </a:ext>
  </a:extLst>
</a:theme>
</file>

<file path=ppt/theme/theme6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Hanze Document" ma:contentTypeID="0x010100194284EB75BC4F168DA0FDE9337180AC00C119BB6AACB1F84DA5CFA44E7FA9D4F4" ma:contentTypeVersion="133" ma:contentTypeDescription="" ma:contentTypeScope="" ma:versionID="ff8939a3218347ea8d88c546409faf07">
  <xsd:schema xmlns:xsd="http://www.w3.org/2001/XMLSchema" xmlns:xs="http://www.w3.org/2001/XMLSchema" xmlns:p="http://schemas.microsoft.com/office/2006/metadata/properties" xmlns:ns2="e38556bc-565c-4767-b0c6-0ff3d1338292" targetNamespace="http://schemas.microsoft.com/office/2006/metadata/properties" ma:root="true" ma:fieldsID="febc9ee0fc0ba3d0b6bff3198d852474" ns2:_="">
    <xsd:import namespace="e38556bc-565c-4767-b0c6-0ff3d1338292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le652170af064db3868fcf1b770f5612" minOccurs="0"/>
                <xsd:element ref="ns2:l3e168e7ff6b42cfaa3bcc3de331c2f0" minOccurs="0"/>
                <xsd:element ref="ns2:lc40581e9e054a82966f9e9fa733bd77" minOccurs="0"/>
                <xsd:element ref="ns2:kbe3a1bf3c8946d199e47d61ba718d2d" minOccurs="0"/>
                <xsd:element ref="ns2:if3e429f5bff441d89ef003a0ff37f3e" minOccurs="0"/>
                <xsd:element ref="ns2:k2deadfb5f12439e8055afa6e810fe7d" minOccurs="0"/>
                <xsd:element ref="ns2:if8ebce84bb64c44af51ddd3374c06cb" minOccurs="0"/>
                <xsd:element ref="ns2:a8ea9519f76c4698838912c050a4776b" minOccurs="0"/>
                <xsd:element ref="ns2:e42662a254ef4786ae719af04822cfe4" minOccurs="0"/>
                <xsd:element ref="ns2:d5f0efd6627f4d59acc011535d0ee886" minOccurs="0"/>
                <xsd:element ref="ns2:o83c1591c2e54d6cbd53c9fdc0e460c9" minOccurs="0"/>
                <xsd:element ref="ns2:h5f6376657f24e3abdb06760cec679a2" minOccurs="0"/>
                <xsd:element ref="ns2:p3ad7c7221c64df2988a42b43ef158eb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8556bc-565c-4767-b0c6-0ff3d1338292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41b1acab-4f6a-4aa9-a605-c68da45741a1}" ma:internalName="TaxCatchAll" ma:showField="CatchAllData" ma:web="fc4a1156-378c-47b6-97f2-549bce7148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41b1acab-4f6a-4aa9-a605-c68da45741a1}" ma:internalName="TaxCatchAllLabel" ma:readOnly="true" ma:showField="CatchAllDataLabel" ma:web="fc4a1156-378c-47b6-97f2-549bce7148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e652170af064db3868fcf1b770f5612" ma:index="10" nillable="true" ma:taxonomy="true" ma:internalName="le652170af064db3868fcf1b770f5612" ma:taxonomyFieldName="HanzeSchool" ma:displayName="School" ma:fieldId="{5e652170-af06-4db3-868f-cf1b770f5612}" ma:sspId="66269c54-5320-4754-8fa2-ca7c8c4e8a8c" ma:termSetId="9d571f30-f07e-4a77-97b0-a6e1ca77883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3e168e7ff6b42cfaa3bcc3de331c2f0" ma:index="12" nillable="true" ma:taxonomy="true" ma:internalName="l3e168e7ff6b42cfaa3bcc3de331c2f0" ma:taxonomyFieldName="HanzePageType" ma:displayName="PageType" ma:fieldId="{53e168e7-ff6b-42cf-aa3b-cc3de331c2f0}" ma:sspId="66269c54-5320-4754-8fa2-ca7c8c4e8a8c" ma:termSetId="8775fdf0-c8be-48e1-9359-5aaba3d7558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c40581e9e054a82966f9e9fa733bd77" ma:index="14" nillable="true" ma:taxonomy="true" ma:internalName="lc40581e9e054a82966f9e9fa733bd77" ma:taxonomyFieldName="HanzeEducationType" ma:displayName="Education Type" ma:fieldId="{5c40581e-9e05-4a82-966f-9e9fa733bd77}" ma:sspId="66269c54-5320-4754-8fa2-ca7c8c4e8a8c" ma:termSetId="1e267f9f-c554-4d0f-b719-ee775de765b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be3a1bf3c8946d199e47d61ba718d2d" ma:index="16" nillable="true" ma:taxonomy="true" ma:internalName="kbe3a1bf3c8946d199e47d61ba718d2d" ma:taxonomyFieldName="HanzeEducationTestimony" ma:displayName="Testimony" ma:fieldId="{4be3a1bf-3c89-46d1-99e4-7d61ba718d2d}" ma:sspId="66269c54-5320-4754-8fa2-ca7c8c4e8a8c" ma:termSetId="53bc6a9b-514a-4b97-be06-06a9878fd41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f3e429f5bff441d89ef003a0ff37f3e" ma:index="18" nillable="true" ma:taxonomy="true" ma:internalName="if3e429f5bff441d89ef003a0ff37f3e" ma:taxonomyFieldName="HanzeEducationForm" ma:displayName="Education Form" ma:fieldId="{2f3e429f-5bff-441d-89ef-003a0ff37f3e}" ma:sspId="66269c54-5320-4754-8fa2-ca7c8c4e8a8c" ma:termSetId="07b7f02c-4b47-4446-9c0e-b54fa6b6c8a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2deadfb5f12439e8055afa6e810fe7d" ma:index="20" nillable="true" ma:taxonomy="true" ma:internalName="k2deadfb5f12439e8055afa6e810fe7d" ma:taxonomyFieldName="HanzeEducationLocation" ma:displayName="Education Location" ma:fieldId="{42deadfb-5f12-439e-8055-afa6e810fe7d}" ma:taxonomyMulti="true" ma:sspId="66269c54-5320-4754-8fa2-ca7c8c4e8a8c" ma:termSetId="8e046bf2-c24f-425d-97f6-44bab044256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f8ebce84bb64c44af51ddd3374c06cb" ma:index="22" nillable="true" ma:taxonomy="true" ma:internalName="if8ebce84bb64c44af51ddd3374c06cb" ma:taxonomyFieldName="HanzeResearchCenter" ma:displayName="Research Center" ma:fieldId="{2f8ebce8-4bb6-4c44-af51-ddd3374c06cb}" ma:sspId="66269c54-5320-4754-8fa2-ca7c8c4e8a8c" ma:termSetId="631d2952-a1f2-41b1-8656-515d14badb8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8ea9519f76c4698838912c050a4776b" ma:index="24" nillable="true" ma:taxonomy="true" ma:internalName="a8ea9519f76c4698838912c050a4776b" ma:taxonomyFieldName="HanzeEducationProfile" ma:displayName="Education Profile" ma:fieldId="{a8ea9519-f76c-4698-8389-12c050a4776b}" ma:taxonomyMulti="true" ma:sspId="66269c54-5320-4754-8fa2-ca7c8c4e8a8c" ma:termSetId="52bfe654-f47b-461d-87e1-16302535ff4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42662a254ef4786ae719af04822cfe4" ma:index="26" nillable="true" ma:taxonomy="true" ma:internalName="e42662a254ef4786ae719af04822cfe4" ma:taxonomyFieldName="HanzeEducationProfession" ma:displayName="Education Profession" ma:fieldId="{e42662a2-54ef-4786-ae71-9af04822cfe4}" ma:taxonomyMulti="true" ma:sspId="66269c54-5320-4754-8fa2-ca7c8c4e8a8c" ma:termSetId="246c5914-df93-4af5-91ba-07a546fa1ce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5f0efd6627f4d59acc011535d0ee886" ma:index="28" nillable="true" ma:taxonomy="true" ma:internalName="d5f0efd6627f4d59acc011535d0ee886" ma:taxonomyFieldName="HanzeEducationAreasOfInterest" ma:displayName="Areas of Interest" ma:fieldId="{d5f0efd6-627f-4d59-acc0-11535d0ee886}" ma:taxonomyMulti="true" ma:sspId="66269c54-5320-4754-8fa2-ca7c8c4e8a8c" ma:termSetId="a4a1410f-e05a-4fd1-a7ba-78887aaadc4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83c1591c2e54d6cbd53c9fdc0e460c9" ma:index="30" nillable="true" ma:taxonomy="true" ma:internalName="o83c1591c2e54d6cbd53c9fdc0e460c9" ma:taxonomyFieldName="HanzeEducationCourseDuration" ma:displayName="Course Duration" ma:fieldId="{883c1591-c2e5-4d6c-bd53-c9fdc0e460c9}" ma:taxonomyMulti="true" ma:sspId="66269c54-5320-4754-8fa2-ca7c8c4e8a8c" ma:termSetId="a2a3d19b-cc95-4eb6-a78f-d37c24ebd1e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5f6376657f24e3abdb06760cec679a2" ma:index="32" nillable="true" ma:taxonomy="true" ma:internalName="h5f6376657f24e3abdb06760cec679a2" ma:taxonomyFieldName="HanzeEducationCourseStartDate" ma:displayName="Course Start Date" ma:fieldId="{15f63766-57f2-4e3a-bdb0-6760cec679a2}" ma:taxonomyMulti="true" ma:sspId="66269c54-5320-4754-8fa2-ca7c8c4e8a8c" ma:termSetId="1c9bbe67-c739-452f-9ab1-664ca688b9f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3ad7c7221c64df2988a42b43ef158eb" ma:index="34" nillable="true" ma:taxonomy="true" ma:internalName="p3ad7c7221c64df2988a42b43ef158eb" ma:taxonomyFieldName="HanzeNavigationTerm" ma:displayName="Navigation Term" ma:default="-1;#Marketing and Communication|b136be3e-7b26-4d45-868e-3f5f05aa195b" ma:fieldId="{93ad7c72-21c6-4df2-988a-42b43ef158eb}" ma:sspId="66269c54-5320-4754-8fa2-ca7c8c4e8a8c" ma:termSetId="fed9ccc3-423c-4fd7-b24d-c3402308eacc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?mso-contentType ?>
<SharedContentType xmlns="Microsoft.SharePoint.Taxonomy.ContentTypeSync" SourceId="66269c54-5320-4754-8fa2-ca7c8c4e8a8c" ContentTypeId="0x010100194284EB75BC4F168DA0FDE9337180AC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3ad7c7221c64df2988a42b43ef158eb xmlns="e38556bc-565c-4767-b0c6-0ff3d1338292">
      <Terms xmlns="http://schemas.microsoft.com/office/infopath/2007/PartnerControls">
        <TermInfo xmlns="http://schemas.microsoft.com/office/infopath/2007/PartnerControls">
          <TermName>Projects</TermName>
          <TermId>201548d3-952e-42e8-aed2-6bc2bbc27aea</TermId>
        </TermInfo>
      </Terms>
    </p3ad7c7221c64df2988a42b43ef158eb>
    <TaxCatchAll xmlns="e38556bc-565c-4767-b0c6-0ff3d1338292">
      <Value>85</Value>
    </TaxCatchAll>
    <kbe3a1bf3c8946d199e47d61ba718d2d xmlns="e38556bc-565c-4767-b0c6-0ff3d1338292">
      <Terms xmlns="http://schemas.microsoft.com/office/infopath/2007/PartnerControls"/>
    </kbe3a1bf3c8946d199e47d61ba718d2d>
    <a8ea9519f76c4698838912c050a4776b xmlns="e38556bc-565c-4767-b0c6-0ff3d1338292">
      <Terms xmlns="http://schemas.microsoft.com/office/infopath/2007/PartnerControls"/>
    </a8ea9519f76c4698838912c050a4776b>
    <e42662a254ef4786ae719af04822cfe4 xmlns="e38556bc-565c-4767-b0c6-0ff3d1338292">
      <Terms xmlns="http://schemas.microsoft.com/office/infopath/2007/PartnerControls"/>
    </e42662a254ef4786ae719af04822cfe4>
    <l3e168e7ff6b42cfaa3bcc3de331c2f0 xmlns="e38556bc-565c-4767-b0c6-0ff3d1338292">
      <Terms xmlns="http://schemas.microsoft.com/office/infopath/2007/PartnerControls"/>
    </l3e168e7ff6b42cfaa3bcc3de331c2f0>
    <lc40581e9e054a82966f9e9fa733bd77 xmlns="e38556bc-565c-4767-b0c6-0ff3d1338292">
      <Terms xmlns="http://schemas.microsoft.com/office/infopath/2007/PartnerControls"/>
    </lc40581e9e054a82966f9e9fa733bd77>
    <k2deadfb5f12439e8055afa6e810fe7d xmlns="e38556bc-565c-4767-b0c6-0ff3d1338292">
      <Terms xmlns="http://schemas.microsoft.com/office/infopath/2007/PartnerControls">
        <TermInfo xmlns="http://schemas.microsoft.com/office/infopath/2007/PartnerControls">
          <TermName>ZP09</TermName>
          <TermId>c6ce7de0-535b-410b-8444-12c065457f45</TermId>
        </TermInfo>
      </Terms>
    </k2deadfb5f12439e8055afa6e810fe7d>
    <d5f0efd6627f4d59acc011535d0ee886 xmlns="e38556bc-565c-4767-b0c6-0ff3d1338292">
      <Terms xmlns="http://schemas.microsoft.com/office/infopath/2007/PartnerControls"/>
    </d5f0efd6627f4d59acc011535d0ee886>
    <h5f6376657f24e3abdb06760cec679a2 xmlns="e38556bc-565c-4767-b0c6-0ff3d1338292">
      <Terms xmlns="http://schemas.microsoft.com/office/infopath/2007/PartnerControls"/>
    </h5f6376657f24e3abdb06760cec679a2>
    <if8ebce84bb64c44af51ddd3374c06cb xmlns="e38556bc-565c-4767-b0c6-0ff3d1338292">
      <Terms xmlns="http://schemas.microsoft.com/office/infopath/2007/PartnerControls"/>
    </if8ebce84bb64c44af51ddd3374c06cb>
    <le652170af064db3868fcf1b770f5612 xmlns="e38556bc-565c-4767-b0c6-0ff3d1338292">
      <Terms xmlns="http://schemas.microsoft.com/office/infopath/2007/PartnerControls">
        <TermInfo xmlns="http://schemas.microsoft.com/office/infopath/2007/PartnerControls">
          <TermName>School of Education [SPEA]</TermName>
          <TermId>6aa81cba-ff77-4284-aefd-2d036bb81d8c</TermId>
        </TermInfo>
      </Terms>
    </le652170af064db3868fcf1b770f5612>
    <if3e429f5bff441d89ef003a0ff37f3e xmlns="e38556bc-565c-4767-b0c6-0ff3d1338292">
      <Terms xmlns="http://schemas.microsoft.com/office/infopath/2007/PartnerControls"/>
    </if3e429f5bff441d89ef003a0ff37f3e>
    <o83c1591c2e54d6cbd53c9fdc0e460c9 xmlns="e38556bc-565c-4767-b0c6-0ff3d1338292">
      <Terms xmlns="http://schemas.microsoft.com/office/infopath/2007/PartnerControls"/>
    </o83c1591c2e54d6cbd53c9fdc0e460c9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4CA690-90B2-4DF2-A338-67316C0FD7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8556bc-565c-4767-b0c6-0ff3d13382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7E63CFF-9522-4510-B12A-D4644464A9DF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DDA40C60-59C2-4ADE-9C23-7D96F621B78F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3BCF9782-27B9-4F4F-A288-B4BEAF80A3BB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e38556bc-565c-4767-b0c6-0ff3d1338292"/>
  </ds:schemaRefs>
</ds:datastoreItem>
</file>

<file path=customXml/itemProps5.xml><?xml version="1.0" encoding="utf-8"?>
<ds:datastoreItem xmlns:ds="http://schemas.openxmlformats.org/officeDocument/2006/customXml" ds:itemID="{4523C958-54B7-4B1B-BBB7-6312E8BA2F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Professionals en Bedrijven NL_breedbeeld</Template>
  <TotalTime>687</TotalTime>
  <Words>734</Words>
  <Application>Microsoft Macintosh PowerPoint</Application>
  <PresentationFormat>On-screen Show (16:9)</PresentationFormat>
  <Paragraphs>161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Calibri</vt:lpstr>
      <vt:lpstr>ＭＳ Ｐゴシック</vt:lpstr>
      <vt:lpstr>Arial</vt:lpstr>
      <vt:lpstr>Aangepast ontwerp</vt:lpstr>
      <vt:lpstr>2_Aangepast ontwerp</vt:lpstr>
      <vt:lpstr>1_Aangepast ontwerp</vt:lpstr>
      <vt:lpstr>4_Aangepast ontwerp</vt:lpstr>
      <vt:lpstr>3_Aangepast ontwerp</vt:lpstr>
      <vt:lpstr>Programmeren met kinderen</vt:lpstr>
      <vt:lpstr>Opzet</vt:lpstr>
      <vt:lpstr>Software LEGO Education</vt:lpstr>
      <vt:lpstr>Opzet</vt:lpstr>
      <vt:lpstr>Inhoud</vt:lpstr>
      <vt:lpstr>Theorie</vt:lpstr>
      <vt:lpstr>Theorie</vt:lpstr>
      <vt:lpstr>Theorie</vt:lpstr>
      <vt:lpstr>Theorie</vt:lpstr>
      <vt:lpstr>Theorie</vt:lpstr>
      <vt:lpstr>Theorie</vt:lpstr>
      <vt:lpstr>Theorie</vt:lpstr>
      <vt:lpstr>Theorie</vt:lpstr>
      <vt:lpstr>Theorie</vt:lpstr>
      <vt:lpstr>Theorie</vt:lpstr>
      <vt:lpstr>Theorie</vt:lpstr>
      <vt:lpstr>Theorie</vt:lpstr>
      <vt:lpstr>Theorie</vt:lpstr>
      <vt:lpstr>Theorie naar praktijk</vt:lpstr>
      <vt:lpstr>Unplugged programmeren</vt:lpstr>
      <vt:lpstr>Unplugged programmeren</vt:lpstr>
      <vt:lpstr>Unplugged programmeren</vt:lpstr>
      <vt:lpstr>Unplugged programmeren</vt:lpstr>
      <vt:lpstr>LEGO WeDo en Mindstorms</vt:lpstr>
      <vt:lpstr>LEGO WeDo en Mindstorms</vt:lpstr>
      <vt:lpstr>Cubetto en BeeBot</vt:lpstr>
      <vt:lpstr>Cubetto en BeeBot</vt:lpstr>
      <vt:lpstr>Vragen</vt:lpstr>
      <vt:lpstr>PowerPoint Presentation</vt:lpstr>
    </vt:vector>
  </TitlesOfParts>
  <Company>HanzeHogeschool Groningen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Programmeren met kinderen</dc:title>
  <dc:creator>Faber HH, Hylke</dc:creator>
  <cp:lastModifiedBy>Faber HH, Hylke</cp:lastModifiedBy>
  <cp:revision>72</cp:revision>
  <cp:lastPrinted>2014-06-01T10:22:31Z</cp:lastPrinted>
  <dcterms:created xsi:type="dcterms:W3CDTF">2016-11-14T10:43:22Z</dcterms:created>
  <dcterms:modified xsi:type="dcterms:W3CDTF">2016-11-21T08:29:21Z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Organisatieonderdeel">
    <vt:lpwstr>Corporate</vt:lpwstr>
  </property>
  <property fmtid="{D5CDD505-2E9C-101B-9397-08002B2CF9AE}" pid="4" name="ContentTypeId">
    <vt:lpwstr>0x010100194284EB75BC4F168DA0FDE9337180AC00C119BB6AACB1F84DA5CFA44E7FA9D4F4</vt:lpwstr>
  </property>
  <property fmtid="{D5CDD505-2E9C-101B-9397-08002B2CF9AE}" pid="5" name="HanzeNavigationTerm">
    <vt:lpwstr>85;#Marketing and Communication|b136be3e-7b26-4d45-868e-3f5f05aa195b</vt:lpwstr>
  </property>
  <property fmtid="{D5CDD505-2E9C-101B-9397-08002B2CF9AE}" pid="6" name="HanzeSchool">
    <vt:lpwstr/>
  </property>
  <property fmtid="{D5CDD505-2E9C-101B-9397-08002B2CF9AE}" pid="7" name="HanzeEducationType">
    <vt:lpwstr/>
  </property>
  <property fmtid="{D5CDD505-2E9C-101B-9397-08002B2CF9AE}" pid="8" name="HanzeEducationCourseStartDate">
    <vt:lpwstr/>
  </property>
  <property fmtid="{D5CDD505-2E9C-101B-9397-08002B2CF9AE}" pid="9" name="HanzeEducationForm">
    <vt:lpwstr/>
  </property>
  <property fmtid="{D5CDD505-2E9C-101B-9397-08002B2CF9AE}" pid="10" name="HanzeEducationProfile">
    <vt:lpwstr/>
  </property>
  <property fmtid="{D5CDD505-2E9C-101B-9397-08002B2CF9AE}" pid="11" name="HanzeResearchCenter">
    <vt:lpwstr/>
  </property>
  <property fmtid="{D5CDD505-2E9C-101B-9397-08002B2CF9AE}" pid="12" name="HanzeEducationAreasOfInterest">
    <vt:lpwstr/>
  </property>
  <property fmtid="{D5CDD505-2E9C-101B-9397-08002B2CF9AE}" pid="13" name="HanzeEducationProfession">
    <vt:lpwstr/>
  </property>
  <property fmtid="{D5CDD505-2E9C-101B-9397-08002B2CF9AE}" pid="14" name="HanzeEducationCourseDuration">
    <vt:lpwstr/>
  </property>
  <property fmtid="{D5CDD505-2E9C-101B-9397-08002B2CF9AE}" pid="15" name="HanzeEducationTestimony">
    <vt:lpwstr/>
  </property>
  <property fmtid="{D5CDD505-2E9C-101B-9397-08002B2CF9AE}" pid="16" name="HanzePageType">
    <vt:lpwstr/>
  </property>
  <property fmtid="{D5CDD505-2E9C-101B-9397-08002B2CF9AE}" pid="17" name="HanzeEducationLocation">
    <vt:lpwstr/>
  </property>
</Properties>
</file>