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5" r:id="rId3"/>
    <p:sldId id="355" r:id="rId4"/>
    <p:sldId id="356" r:id="rId5"/>
    <p:sldId id="378" r:id="rId6"/>
    <p:sldId id="377" r:id="rId7"/>
    <p:sldId id="414" r:id="rId8"/>
    <p:sldId id="415" r:id="rId9"/>
    <p:sldId id="411" r:id="rId10"/>
    <p:sldId id="412" r:id="rId11"/>
    <p:sldId id="366" r:id="rId12"/>
    <p:sldId id="369" r:id="rId13"/>
    <p:sldId id="370" r:id="rId14"/>
    <p:sldId id="371" r:id="rId15"/>
    <p:sldId id="372" r:id="rId16"/>
    <p:sldId id="357" r:id="rId17"/>
    <p:sldId id="387" r:id="rId18"/>
    <p:sldId id="358" r:id="rId19"/>
    <p:sldId id="359" r:id="rId20"/>
    <p:sldId id="388" r:id="rId21"/>
    <p:sldId id="390" r:id="rId22"/>
    <p:sldId id="373" r:id="rId23"/>
    <p:sldId id="393" r:id="rId24"/>
    <p:sldId id="394" r:id="rId25"/>
    <p:sldId id="402" r:id="rId26"/>
    <p:sldId id="403" r:id="rId27"/>
    <p:sldId id="401" r:id="rId28"/>
    <p:sldId id="404" r:id="rId29"/>
    <p:sldId id="405" r:id="rId30"/>
    <p:sldId id="386" r:id="rId31"/>
    <p:sldId id="413" r:id="rId32"/>
    <p:sldId id="379" r:id="rId33"/>
    <p:sldId id="380" r:id="rId34"/>
    <p:sldId id="381" r:id="rId35"/>
    <p:sldId id="382" r:id="rId36"/>
    <p:sldId id="363" r:id="rId37"/>
    <p:sldId id="364" r:id="rId38"/>
    <p:sldId id="400" r:id="rId3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00"/>
    <a:srgbClr val="FFFFCC"/>
    <a:srgbClr val="FF3300"/>
    <a:srgbClr val="FFCC00"/>
    <a:srgbClr val="006699"/>
    <a:srgbClr val="FF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84" autoAdjust="0"/>
  </p:normalViewPr>
  <p:slideViewPr>
    <p:cSldViewPr>
      <p:cViewPr varScale="1">
        <p:scale>
          <a:sx n="48" d="100"/>
          <a:sy n="48" d="100"/>
        </p:scale>
        <p:origin x="-178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pitchFamily="34" charset="0"/>
                <a:ea typeface="+mn-ea"/>
                <a:cs typeface="Arial" pitchFamily="34" charset="0"/>
              </a:defRPr>
            </a:lvl1pPr>
          </a:lstStyle>
          <a:p>
            <a:pPr>
              <a:defRPr/>
            </a:pPr>
            <a:endParaRPr lang="en-US" altLang="nl-NL"/>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itchFamily="34" charset="0"/>
                <a:ea typeface="+mn-ea"/>
                <a:cs typeface="Arial" pitchFamily="34" charset="0"/>
              </a:defRPr>
            </a:lvl1pPr>
          </a:lstStyle>
          <a:p>
            <a:pPr>
              <a:defRPr/>
            </a:pPr>
            <a:endParaRPr lang="en-US" altLang="nl-NL"/>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noProof="0" smtClean="0"/>
              <a:t>Click to edit Master text styles</a:t>
            </a:r>
          </a:p>
          <a:p>
            <a:pPr lvl="1"/>
            <a:r>
              <a:rPr lang="en-US" altLang="nl-NL" noProof="0" smtClean="0"/>
              <a:t>Second level</a:t>
            </a:r>
          </a:p>
          <a:p>
            <a:pPr lvl="2"/>
            <a:r>
              <a:rPr lang="en-US" altLang="nl-NL" noProof="0" smtClean="0"/>
              <a:t>Third level</a:t>
            </a:r>
          </a:p>
          <a:p>
            <a:pPr lvl="3"/>
            <a:r>
              <a:rPr lang="en-US" altLang="nl-NL" noProof="0" smtClean="0"/>
              <a:t>Fourth level</a:t>
            </a:r>
          </a:p>
          <a:p>
            <a:pPr lvl="4"/>
            <a:r>
              <a:rPr lang="en-US" altLang="nl-NL"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pitchFamily="34" charset="0"/>
                <a:ea typeface="+mn-ea"/>
                <a:cs typeface="Arial" pitchFamily="34" charset="0"/>
              </a:defRPr>
            </a:lvl1pPr>
          </a:lstStyle>
          <a:p>
            <a:pPr>
              <a:defRPr/>
            </a:pPr>
            <a:endParaRPr lang="en-US" altLang="nl-NL"/>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cs typeface="Arial" charset="0"/>
              </a:defRPr>
            </a:lvl1pPr>
          </a:lstStyle>
          <a:p>
            <a:pPr>
              <a:defRPr/>
            </a:pPr>
            <a:fld id="{AF60EE60-349E-CD4D-ABBE-B023DAFD1B9F}" type="slidenum">
              <a:rPr lang="en-US"/>
              <a:pPr>
                <a:defRPr/>
              </a:pPr>
              <a:t>‹nr.›</a:t>
            </a:fld>
            <a:endParaRPr lang="en-US"/>
          </a:p>
        </p:txBody>
      </p:sp>
    </p:spTree>
    <p:extLst>
      <p:ext uri="{BB962C8B-B14F-4D97-AF65-F5344CB8AC3E}">
        <p14:creationId xmlns:p14="http://schemas.microsoft.com/office/powerpoint/2010/main" val="3748789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7B5AB01F-BB4D-8548-9E32-4A6C594D819A}" type="slidenum">
              <a:rPr lang="en-US" smtClean="0"/>
              <a:pPr>
                <a:defRPr/>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Arial" charset="0"/>
              <a:cs typeface="Arial" charset="0"/>
            </a:endParaRPr>
          </a:p>
          <a:p>
            <a:pPr eaLnBrk="1" hangingPunct="1">
              <a:defRPr/>
            </a:pPr>
            <a:endParaRPr lang="en-US">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21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23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Geneva" charset="0"/>
                <a:cs typeface="Geneva" charset="0"/>
              </a:rPr>
              <a:t>Eyes front: The barreleye fish has developed the unique ability to move its eyes inside its head so it can spot predators and food in pitch-black seas.</a:t>
            </a:r>
          </a:p>
          <a:p>
            <a:endParaRPr lang="nl-NL" smtClean="0">
              <a:ea typeface="Geneva" charset="0"/>
              <a:cs typeface="Geneva"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nl-NL" smtClean="0">
              <a:ea typeface="Geneva" charset="0"/>
              <a:cs typeface="Genev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668">
              <a:defRPr/>
            </a:pPr>
            <a:r>
              <a:rPr lang="en-US" dirty="0" smtClean="0"/>
              <a:t>Orange </a:t>
            </a:r>
            <a:r>
              <a:rPr lang="en-US" dirty="0" err="1" smtClean="0"/>
              <a:t>roughy</a:t>
            </a:r>
            <a:r>
              <a:rPr lang="en-US" dirty="0" smtClean="0"/>
              <a:t> take 30 years to reach sexual maturity and can live 125 years. </a:t>
            </a:r>
            <a:endParaRPr lang="nl-NL" dirty="0" smtClean="0">
              <a:ea typeface="Geneva" charset="0"/>
              <a:cs typeface="Geneva" charset="0"/>
            </a:endParaRPr>
          </a:p>
          <a:p>
            <a:endParaRPr lang="nl-NL" dirty="0" smtClean="0">
              <a:ea typeface="Geneva" charset="0"/>
              <a:cs typeface="Genev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ea typeface="Geneva" pitchFamily="-105" charset="0"/>
                <a:cs typeface="Geneva" pitchFamily="-105" charset="0"/>
              </a:rPr>
              <a:t>NOAA: </a:t>
            </a:r>
            <a:r>
              <a:rPr lang="en-GB" dirty="0" smtClean="0">
                <a:effectLst/>
              </a:rPr>
              <a:t>The longest lived coral colony on record is from a species of black coral from the genus </a:t>
            </a:r>
            <a:r>
              <a:rPr lang="en-GB" i="1" dirty="0" err="1" smtClean="0">
                <a:effectLst/>
              </a:rPr>
              <a:t>Leiopathes</a:t>
            </a:r>
            <a:r>
              <a:rPr lang="en-GB" dirty="0" smtClean="0">
                <a:effectLst/>
              </a:rPr>
              <a:t> that had an estimated age of 4,265 years old using radiocarbon dating methods – making it perhaps the oldest known living marine organism.</a:t>
            </a:r>
            <a:endParaRPr lang="nl-NL" dirty="0" smtClean="0">
              <a:ea typeface="Geneva" pitchFamily="-105" charset="0"/>
              <a:cs typeface="Geneva" pitchFamily="-105"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30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31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8F39F8D9-450D-F44D-8115-1397854AA648}" type="slidenum">
              <a:rPr lang="en-US" smtClean="0"/>
              <a:pPr>
                <a:defRPr/>
              </a:pPr>
              <a:t>32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r>
              <a:rPr lang="nl-NL" sz="1200" kern="1200" dirty="0" smtClean="0">
                <a:solidFill>
                  <a:schemeClr val="tx1"/>
                </a:solidFill>
                <a:effectLst/>
                <a:latin typeface="Arial" pitchFamily="34" charset="0"/>
                <a:ea typeface="ＭＳ Ｐゴシック" charset="0"/>
                <a:cs typeface="Arial" pitchFamily="34" charset="0"/>
              </a:rPr>
              <a:t>Visbureau: Nederlanders eten vis om de redenen 'gezond' en 'lekker‘</a:t>
            </a:r>
          </a:p>
          <a:p>
            <a:endParaRPr lang="nl-NL" sz="1200" kern="1200" dirty="0" smtClean="0">
              <a:solidFill>
                <a:schemeClr val="tx1"/>
              </a:solidFill>
              <a:effectLst/>
              <a:latin typeface="Arial" pitchFamily="34" charset="0"/>
              <a:ea typeface="ＭＳ Ｐゴシック" charset="0"/>
              <a:cs typeface="Arial" pitchFamily="34" charset="0"/>
            </a:endParaRPr>
          </a:p>
          <a:p>
            <a:r>
              <a:rPr lang="nl-NL" sz="1200" kern="1200" dirty="0" smtClean="0">
                <a:solidFill>
                  <a:schemeClr val="tx1"/>
                </a:solidFill>
                <a:effectLst/>
                <a:latin typeface="Arial" pitchFamily="34" charset="0"/>
                <a:ea typeface="ＭＳ Ｐゴシック" charset="0"/>
                <a:cs typeface="Arial" pitchFamily="34" charset="0"/>
              </a:rPr>
              <a:t>Gemiddelde Nederlander eet 71,3 kg vlees per jaar</a:t>
            </a:r>
          </a:p>
          <a:p>
            <a:r>
              <a:rPr lang="nl-NL" sz="1200" b="1" kern="1200" dirty="0" smtClean="0">
                <a:solidFill>
                  <a:schemeClr val="tx1"/>
                </a:solidFill>
                <a:effectLst/>
                <a:latin typeface="Arial" pitchFamily="34" charset="0"/>
                <a:ea typeface="ＭＳ Ｐゴシック" charset="0"/>
                <a:cs typeface="Arial" pitchFamily="34" charset="0"/>
              </a:rPr>
              <a:t>Hoe</a:t>
            </a:r>
            <a:r>
              <a:rPr lang="nl-NL" sz="1200" b="1" kern="1200" baseline="0" dirty="0" smtClean="0">
                <a:solidFill>
                  <a:schemeClr val="tx1"/>
                </a:solidFill>
                <a:effectLst/>
                <a:latin typeface="Arial" pitchFamily="34" charset="0"/>
                <a:ea typeface="ＭＳ Ｐゴシック" charset="0"/>
                <a:cs typeface="Arial" pitchFamily="34" charset="0"/>
              </a:rPr>
              <a:t> zit het met de visconsumptie van andere Europeanen?</a:t>
            </a:r>
            <a:endParaRPr lang="nl-NL" sz="1200" b="1" kern="1200" dirty="0" smtClean="0">
              <a:solidFill>
                <a:schemeClr val="tx1"/>
              </a:solidFill>
              <a:effectLst/>
              <a:latin typeface="Arial" pitchFamily="34" charset="0"/>
              <a:ea typeface="ＭＳ Ｐゴシック" charset="0"/>
              <a:cs typeface="Arial" pitchFamily="34" charset="0"/>
            </a:endParaRPr>
          </a:p>
          <a:p>
            <a:endParaRPr lang="nl-NL" sz="1200" kern="1200" dirty="0" smtClean="0">
              <a:solidFill>
                <a:schemeClr val="tx1"/>
              </a:solidFill>
              <a:effectLst/>
              <a:latin typeface="Arial" pitchFamily="34" charset="0"/>
              <a:ea typeface="ＭＳ Ｐゴシック" charset="0"/>
              <a:cs typeface="Arial" pitchFamily="34" charset="0"/>
            </a:endParaRPr>
          </a:p>
          <a:p>
            <a:r>
              <a:rPr lang="nl-NL" sz="1200" kern="1200" dirty="0" smtClean="0">
                <a:solidFill>
                  <a:schemeClr val="tx1"/>
                </a:solidFill>
                <a:effectLst/>
                <a:latin typeface="Arial" pitchFamily="34" charset="0"/>
                <a:ea typeface="ＭＳ Ｐゴシック" charset="0"/>
                <a:cs typeface="Arial" pitchFamily="34" charset="0"/>
              </a:rPr>
              <a:t>(LEI – Vis Onbekend) De thuisconsumptie van vis (verse, diepvries of in conserven), schaal- en schelpdieren schommelt de voorbije jaren rond de 3,5 kilo per jaar per hoofd van de bevolking. Er is hierbij eerder sprake van een licht teruglopende vraag dan van een stijgende lijn. De</a:t>
            </a:r>
            <a:r>
              <a:rPr lang="nl-NL" sz="1200" kern="1200" baseline="0" dirty="0" smtClean="0">
                <a:solidFill>
                  <a:schemeClr val="tx1"/>
                </a:solidFill>
                <a:effectLst/>
                <a:latin typeface="Arial" pitchFamily="34" charset="0"/>
                <a:ea typeface="ＭＳ Ｐゴシック" charset="0"/>
                <a:cs typeface="Arial" pitchFamily="34" charset="0"/>
              </a:rPr>
              <a:t> </a:t>
            </a:r>
            <a:r>
              <a:rPr lang="nl-NL" sz="1200" kern="1200" dirty="0" smtClean="0">
                <a:solidFill>
                  <a:schemeClr val="tx1"/>
                </a:solidFill>
                <a:effectLst/>
                <a:latin typeface="Arial" pitchFamily="34" charset="0"/>
                <a:ea typeface="ＭＳ Ｐゴシック" charset="0"/>
                <a:cs typeface="Arial" pitchFamily="34" charset="0"/>
              </a:rPr>
              <a:t>buitenhuishoudelijke consumptie van vis vertegenwoordigt ongeveer een kwart van de totale consumptie (...). Er kan hierdoor weliswaar een ons of negen bij de genoemde 3,5 kilo worden opgeteld, maar met bijna 4,5 kilo blijven we in Nederland in de onderste Europese </a:t>
            </a:r>
            <a:r>
              <a:rPr lang="nl-NL" sz="1200" kern="1200" dirty="0" err="1" smtClean="0">
                <a:solidFill>
                  <a:schemeClr val="tx1"/>
                </a:solidFill>
                <a:effectLst/>
                <a:latin typeface="Arial" pitchFamily="34" charset="0"/>
                <a:ea typeface="ＭＳ Ｐゴシック" charset="0"/>
                <a:cs typeface="Arial" pitchFamily="34" charset="0"/>
              </a:rPr>
              <a:t>regionen</a:t>
            </a:r>
            <a:r>
              <a:rPr lang="nl-NL" sz="1200" kern="1200" dirty="0" smtClean="0">
                <a:solidFill>
                  <a:schemeClr val="tx1"/>
                </a:solidFill>
                <a:effectLst/>
                <a:latin typeface="Arial" pitchFamily="34" charset="0"/>
                <a:ea typeface="ＭＳ Ｐゴシック" charset="0"/>
                <a:cs typeface="Arial" pitchFamily="34" charset="0"/>
              </a:rPr>
              <a:t> hangen als het om het eten van vis gaat. </a:t>
            </a:r>
          </a:p>
          <a:p>
            <a:pPr eaLnBrk="1" hangingPunct="1">
              <a:defRPr/>
            </a:pPr>
            <a:r>
              <a:rPr lang="en-US" dirty="0" smtClean="0">
                <a:latin typeface="Arial" charset="0"/>
                <a:cs typeface="Arial" charset="0"/>
              </a:rPr>
              <a:t> </a:t>
            </a:r>
            <a:endParaRPr lang="en-US" dirty="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76802" name="Tijdelijke aanduiding voor notities 2"/>
          <p:cNvSpPr>
            <a:spLocks noGrp="1"/>
          </p:cNvSpPr>
          <p:nvPr>
            <p:ph type="body" idx="1"/>
          </p:nvPr>
        </p:nvSpPr>
        <p:spPr>
          <a:noFill/>
        </p:spPr>
        <p:txBody>
          <a:bodyPr/>
          <a:lstStyle/>
          <a:p>
            <a:r>
              <a:rPr lang="nl-NL">
                <a:latin typeface="Arial" charset="0"/>
              </a:rPr>
              <a:t>Bij de viskraam en visspeciaalzaak worden ‘kibbeling’ en ‘lekkerbek’ het meest verkocht, bij restaurants wordt juist vaak voor zalm en garnalen gekozen. </a:t>
            </a:r>
            <a:endParaRPr lang="en-US">
              <a:latin typeface="Arial" charset="0"/>
            </a:endParaRPr>
          </a:p>
          <a:p>
            <a:endParaRPr lang="nl-NL">
              <a:latin typeface="Arial" charset="0"/>
            </a:endParaRPr>
          </a:p>
        </p:txBody>
      </p:sp>
      <p:sp>
        <p:nvSpPr>
          <p:cNvPr id="76803" name="Tijdelijke aanduiding voor dianummer 3"/>
          <p:cNvSpPr>
            <a:spLocks noGrp="1"/>
          </p:cNvSpPr>
          <p:nvPr>
            <p:ph type="sldNum" sz="quarter" idx="5"/>
          </p:nvPr>
        </p:nvSpPr>
        <p:spPr>
          <a:noFill/>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4C265D3-F793-BF46-A26A-55716CCDACAD}" type="slidenum">
              <a:rPr lang="en-US" sz="1200" b="0"/>
              <a:pPr eaLnBrk="1" hangingPunct="1"/>
              <a:t>33</a:t>
            </a:fld>
            <a:endParaRPr lang="en-US" sz="12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7381DF4F-EDF8-374A-B11E-9300D26443DC}" type="slidenum">
              <a:rPr lang="en-US" smtClean="0"/>
              <a:pPr>
                <a:defRPr/>
              </a:pPr>
              <a:t>34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smtClean="0">
                <a:latin typeface="Arial" charset="0"/>
                <a:cs typeface="Arial" charset="0"/>
              </a:rPr>
              <a:t>Het </a:t>
            </a:r>
            <a:r>
              <a:rPr lang="en-US" dirty="0" err="1" smtClean="0">
                <a:latin typeface="Arial" charset="0"/>
                <a:cs typeface="Arial" charset="0"/>
              </a:rPr>
              <a:t>onderbelichte</a:t>
            </a:r>
            <a:r>
              <a:rPr lang="en-US" dirty="0" smtClean="0">
                <a:latin typeface="Arial" charset="0"/>
                <a:cs typeface="Arial" charset="0"/>
              </a:rPr>
              <a:t> </a:t>
            </a:r>
            <a:r>
              <a:rPr lang="en-US" dirty="0" err="1" smtClean="0">
                <a:latin typeface="Arial" charset="0"/>
                <a:cs typeface="Arial" charset="0"/>
              </a:rPr>
              <a:t>Noordzeebanket</a:t>
            </a:r>
            <a:r>
              <a:rPr lang="en-US" dirty="0" smtClean="0">
                <a:latin typeface="Arial" charset="0"/>
                <a:cs typeface="Arial" charset="0"/>
              </a:rPr>
              <a:t>:</a:t>
            </a:r>
          </a:p>
          <a:p>
            <a:pPr eaLnBrk="1" hangingPunct="1">
              <a:defRPr/>
            </a:pPr>
            <a:r>
              <a:rPr lang="en-US" dirty="0" smtClean="0">
                <a:latin typeface="Arial" charset="0"/>
                <a:cs typeface="Arial" charset="0"/>
              </a:rPr>
              <a:t>van links </a:t>
            </a:r>
            <a:r>
              <a:rPr lang="en-US" dirty="0" err="1" smtClean="0">
                <a:latin typeface="Arial" charset="0"/>
                <a:cs typeface="Arial" charset="0"/>
              </a:rPr>
              <a:t>naar</a:t>
            </a:r>
            <a:r>
              <a:rPr lang="en-US" dirty="0" smtClean="0">
                <a:latin typeface="Arial" charset="0"/>
                <a:cs typeface="Arial" charset="0"/>
              </a:rPr>
              <a:t> </a:t>
            </a:r>
            <a:r>
              <a:rPr lang="en-US" dirty="0" err="1" smtClean="0">
                <a:latin typeface="Arial" charset="0"/>
                <a:cs typeface="Arial" charset="0"/>
              </a:rPr>
              <a:t>rechts</a:t>
            </a:r>
            <a:r>
              <a:rPr lang="en-US" dirty="0" smtClean="0">
                <a:latin typeface="Arial" charset="0"/>
                <a:cs typeface="Arial" charset="0"/>
              </a:rPr>
              <a:t>, van </a:t>
            </a:r>
            <a:r>
              <a:rPr lang="en-US" dirty="0" err="1" smtClean="0">
                <a:latin typeface="Arial" charset="0"/>
                <a:cs typeface="Arial" charset="0"/>
              </a:rPr>
              <a:t>boven</a:t>
            </a:r>
            <a:r>
              <a:rPr lang="en-US" dirty="0" smtClean="0">
                <a:latin typeface="Arial" charset="0"/>
                <a:cs typeface="Arial" charset="0"/>
              </a:rPr>
              <a:t> </a:t>
            </a:r>
            <a:r>
              <a:rPr lang="en-US" dirty="0" err="1" smtClean="0">
                <a:latin typeface="Arial" charset="0"/>
                <a:cs typeface="Arial" charset="0"/>
              </a:rPr>
              <a:t>naar</a:t>
            </a:r>
            <a:r>
              <a:rPr lang="en-US" dirty="0" smtClean="0">
                <a:latin typeface="Arial" charset="0"/>
                <a:cs typeface="Arial" charset="0"/>
              </a:rPr>
              <a:t> </a:t>
            </a:r>
            <a:r>
              <a:rPr lang="en-US" dirty="0" err="1" smtClean="0">
                <a:latin typeface="Arial" charset="0"/>
                <a:cs typeface="Arial" charset="0"/>
              </a:rPr>
              <a:t>onder</a:t>
            </a:r>
            <a:r>
              <a:rPr lang="en-US" dirty="0" smtClean="0">
                <a:latin typeface="Arial" charset="0"/>
                <a:cs typeface="Arial" charset="0"/>
              </a:rPr>
              <a:t>:</a:t>
            </a:r>
          </a:p>
          <a:p>
            <a:pPr eaLnBrk="1" hangingPunct="1">
              <a:defRPr/>
            </a:pPr>
            <a:r>
              <a:rPr lang="en-US" dirty="0" err="1" smtClean="0">
                <a:latin typeface="Arial" charset="0"/>
                <a:cs typeface="Arial" charset="0"/>
              </a:rPr>
              <a:t>schelvis</a:t>
            </a:r>
            <a:r>
              <a:rPr lang="en-US" dirty="0" smtClean="0">
                <a:latin typeface="Arial" charset="0"/>
                <a:cs typeface="Arial" charset="0"/>
              </a:rPr>
              <a:t>, </a:t>
            </a:r>
            <a:r>
              <a:rPr lang="en-US" dirty="0" err="1" smtClean="0">
                <a:latin typeface="Arial" charset="0"/>
                <a:cs typeface="Arial" charset="0"/>
              </a:rPr>
              <a:t>schartong</a:t>
            </a:r>
            <a:r>
              <a:rPr lang="en-US" dirty="0" smtClean="0">
                <a:latin typeface="Arial" charset="0"/>
                <a:cs typeface="Arial" charset="0"/>
              </a:rPr>
              <a:t>, </a:t>
            </a:r>
            <a:r>
              <a:rPr lang="en-US" dirty="0" err="1" smtClean="0">
                <a:latin typeface="Arial" charset="0"/>
                <a:cs typeface="Arial" charset="0"/>
              </a:rPr>
              <a:t>kleine</a:t>
            </a:r>
            <a:r>
              <a:rPr lang="en-US" dirty="0" smtClean="0">
                <a:latin typeface="Arial" charset="0"/>
                <a:cs typeface="Arial" charset="0"/>
              </a:rPr>
              <a:t> </a:t>
            </a:r>
            <a:r>
              <a:rPr lang="en-US" dirty="0" err="1" smtClean="0">
                <a:latin typeface="Arial" charset="0"/>
                <a:cs typeface="Arial" charset="0"/>
              </a:rPr>
              <a:t>pieterman</a:t>
            </a:r>
            <a:r>
              <a:rPr lang="en-US" dirty="0" smtClean="0">
                <a:latin typeface="Arial" charset="0"/>
                <a:cs typeface="Arial" charset="0"/>
              </a:rPr>
              <a:t>, </a:t>
            </a:r>
            <a:r>
              <a:rPr lang="en-US" dirty="0" err="1" smtClean="0">
                <a:latin typeface="Arial" charset="0"/>
                <a:cs typeface="Arial" charset="0"/>
              </a:rPr>
              <a:t>hondshaai</a:t>
            </a:r>
            <a:r>
              <a:rPr lang="en-US" dirty="0" smtClean="0">
                <a:latin typeface="Arial" charset="0"/>
                <a:cs typeface="Arial" charset="0"/>
              </a:rPr>
              <a:t>, </a:t>
            </a:r>
            <a:r>
              <a:rPr lang="en-US" dirty="0" err="1" smtClean="0">
                <a:latin typeface="Arial" charset="0"/>
                <a:cs typeface="Arial" charset="0"/>
              </a:rPr>
              <a:t>steenbolk</a:t>
            </a:r>
            <a:r>
              <a:rPr lang="en-US" dirty="0" smtClean="0">
                <a:latin typeface="Arial" charset="0"/>
                <a:cs typeface="Arial" charset="0"/>
              </a:rPr>
              <a:t>, </a:t>
            </a:r>
            <a:r>
              <a:rPr lang="en-US" dirty="0" err="1" smtClean="0">
                <a:latin typeface="Arial" charset="0"/>
                <a:cs typeface="Arial" charset="0"/>
              </a:rPr>
              <a:t>zwemkrab</a:t>
            </a:r>
            <a:r>
              <a:rPr lang="en-US" dirty="0" smtClean="0">
                <a:latin typeface="Arial" charset="0"/>
                <a:cs typeface="Arial" charset="0"/>
              </a:rPr>
              <a:t>, </a:t>
            </a:r>
            <a:r>
              <a:rPr lang="en-US" dirty="0" err="1" smtClean="0">
                <a:latin typeface="Arial" charset="0"/>
                <a:cs typeface="Arial" charset="0"/>
              </a:rPr>
              <a:t>wijting</a:t>
            </a:r>
            <a:r>
              <a:rPr lang="en-US" dirty="0" smtClean="0">
                <a:latin typeface="Arial" charset="0"/>
                <a:cs typeface="Arial" charset="0"/>
              </a:rPr>
              <a:t>, </a:t>
            </a:r>
            <a:r>
              <a:rPr lang="en-US" dirty="0" err="1" smtClean="0">
                <a:latin typeface="Arial" charset="0"/>
                <a:cs typeface="Arial" charset="0"/>
              </a:rPr>
              <a:t>zeekat</a:t>
            </a:r>
            <a:r>
              <a:rPr lang="en-US" dirty="0" smtClean="0">
                <a:latin typeface="Arial" charset="0"/>
                <a:cs typeface="Arial" charset="0"/>
              </a:rPr>
              <a:t>, </a:t>
            </a:r>
            <a:r>
              <a:rPr lang="en-US" dirty="0" err="1" smtClean="0">
                <a:latin typeface="Arial" charset="0"/>
                <a:cs typeface="Arial" charset="0"/>
              </a:rPr>
              <a:t>leng</a:t>
            </a:r>
            <a:endParaRPr lang="en-US" dirty="0" smtClean="0">
              <a:latin typeface="Arial" charset="0"/>
              <a:cs typeface="Arial" charset="0"/>
            </a:endParaRPr>
          </a:p>
          <a:p>
            <a:pPr eaLnBrk="1" hangingPunct="1">
              <a:defRPr/>
            </a:pPr>
            <a:endParaRPr lang="en-US" dirty="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50538F96-A227-774A-A870-89CE0F0C1FA4}" type="slidenum">
              <a:rPr lang="en-US" smtClean="0"/>
              <a:pPr>
                <a:defRPr/>
              </a:pPr>
              <a:t>35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36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37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38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ED33A69A-D45D-D044-AA15-CCC99CC02BCB}" type="slidenum">
              <a:rPr lang="en-US" smtClean="0"/>
              <a:pPr>
                <a:defRPr/>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nl-NL" sz="1200" kern="1200" dirty="0" smtClean="0">
              <a:solidFill>
                <a:schemeClr val="tx1"/>
              </a:solidFill>
              <a:effectLst/>
              <a:latin typeface="Arial" pitchFamily="34" charset="0"/>
              <a:ea typeface="ＭＳ Ｐゴシック"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eaLnBrk="1" hangingPunct="1">
              <a:defRPr/>
            </a:pPr>
            <a:endParaRPr lang="en-US"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2A0E6FEB-05D5-6B44-9AE4-F8266B58144B}" type="slidenum">
              <a:rPr lang="en-US"/>
              <a:pPr>
                <a:defRPr/>
              </a:pPr>
              <a:t>‹nr.›</a:t>
            </a:fld>
            <a:endParaRPr lang="en-US"/>
          </a:p>
        </p:txBody>
      </p:sp>
    </p:spTree>
    <p:extLst>
      <p:ext uri="{BB962C8B-B14F-4D97-AF65-F5344CB8AC3E}">
        <p14:creationId xmlns:p14="http://schemas.microsoft.com/office/powerpoint/2010/main" val="71595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2B819AF4-CC6F-524B-ACCC-7F081791A0A1}" type="slidenum">
              <a:rPr lang="en-US"/>
              <a:pPr>
                <a:defRPr/>
              </a:pPr>
              <a:t>‹nr.›</a:t>
            </a:fld>
            <a:endParaRPr lang="en-US"/>
          </a:p>
        </p:txBody>
      </p:sp>
    </p:spTree>
    <p:extLst>
      <p:ext uri="{BB962C8B-B14F-4D97-AF65-F5344CB8AC3E}">
        <p14:creationId xmlns:p14="http://schemas.microsoft.com/office/powerpoint/2010/main" val="155736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2C67098D-6D4A-CF4A-BE0E-05971E91AC9D}" type="slidenum">
              <a:rPr lang="en-US"/>
              <a:pPr>
                <a:defRPr/>
              </a:pPr>
              <a:t>‹nr.›</a:t>
            </a:fld>
            <a:endParaRPr lang="en-US"/>
          </a:p>
        </p:txBody>
      </p:sp>
    </p:spTree>
    <p:extLst>
      <p:ext uri="{BB962C8B-B14F-4D97-AF65-F5344CB8AC3E}">
        <p14:creationId xmlns:p14="http://schemas.microsoft.com/office/powerpoint/2010/main" val="390294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5" name="Rectangle 6"/>
          <p:cNvSpPr>
            <a:spLocks noGrp="1" noChangeArrowheads="1"/>
          </p:cNvSpPr>
          <p:nvPr>
            <p:ph type="sldNum" sz="quarter" idx="12"/>
          </p:nvPr>
        </p:nvSpPr>
        <p:spPr>
          <a:ln/>
        </p:spPr>
        <p:txBody>
          <a:bodyPr/>
          <a:lstStyle>
            <a:lvl1pPr>
              <a:defRPr/>
            </a:lvl1pPr>
          </a:lstStyle>
          <a:p>
            <a:pPr>
              <a:defRPr/>
            </a:pPr>
            <a:fld id="{635108F8-E47F-7748-8E6D-C0BD15F333B9}" type="slidenum">
              <a:rPr lang="en-US"/>
              <a:pPr>
                <a:defRPr/>
              </a:pPr>
              <a:t>‹nr.›</a:t>
            </a:fld>
            <a:endParaRPr lang="en-US"/>
          </a:p>
        </p:txBody>
      </p:sp>
    </p:spTree>
    <p:extLst>
      <p:ext uri="{BB962C8B-B14F-4D97-AF65-F5344CB8AC3E}">
        <p14:creationId xmlns:p14="http://schemas.microsoft.com/office/powerpoint/2010/main" val="323697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A53C7A85-3CF2-824A-87B2-FB7F8A421769}" type="slidenum">
              <a:rPr lang="en-US"/>
              <a:pPr>
                <a:defRPr/>
              </a:pPr>
              <a:t>‹nr.›</a:t>
            </a:fld>
            <a:endParaRPr lang="en-US"/>
          </a:p>
        </p:txBody>
      </p:sp>
    </p:spTree>
    <p:extLst>
      <p:ext uri="{BB962C8B-B14F-4D97-AF65-F5344CB8AC3E}">
        <p14:creationId xmlns:p14="http://schemas.microsoft.com/office/powerpoint/2010/main" val="24654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04A00418-11EF-6246-9EE2-C480608E2A3A}" type="slidenum">
              <a:rPr lang="en-US"/>
              <a:pPr>
                <a:defRPr/>
              </a:pPr>
              <a:t>‹nr.›</a:t>
            </a:fld>
            <a:endParaRPr lang="en-US"/>
          </a:p>
        </p:txBody>
      </p:sp>
    </p:spTree>
    <p:extLst>
      <p:ext uri="{BB962C8B-B14F-4D97-AF65-F5344CB8AC3E}">
        <p14:creationId xmlns:p14="http://schemas.microsoft.com/office/powerpoint/2010/main" val="233131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12202E09-9FB9-8946-BB11-CBFD8F430591}" type="slidenum">
              <a:rPr lang="en-US"/>
              <a:pPr>
                <a:defRPr/>
              </a:pPr>
              <a:t>‹nr.›</a:t>
            </a:fld>
            <a:endParaRPr lang="en-US"/>
          </a:p>
        </p:txBody>
      </p:sp>
    </p:spTree>
    <p:extLst>
      <p:ext uri="{BB962C8B-B14F-4D97-AF65-F5344CB8AC3E}">
        <p14:creationId xmlns:p14="http://schemas.microsoft.com/office/powerpoint/2010/main" val="405755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9" name="Rectangle 6"/>
          <p:cNvSpPr>
            <a:spLocks noGrp="1" noChangeArrowheads="1"/>
          </p:cNvSpPr>
          <p:nvPr>
            <p:ph type="sldNum" sz="quarter" idx="12"/>
          </p:nvPr>
        </p:nvSpPr>
        <p:spPr>
          <a:ln/>
        </p:spPr>
        <p:txBody>
          <a:bodyPr/>
          <a:lstStyle>
            <a:lvl1pPr>
              <a:defRPr/>
            </a:lvl1pPr>
          </a:lstStyle>
          <a:p>
            <a:pPr>
              <a:defRPr/>
            </a:pPr>
            <a:fld id="{81D31E4E-4D34-0D4B-A513-F4EAC36DA460}" type="slidenum">
              <a:rPr lang="en-US"/>
              <a:pPr>
                <a:defRPr/>
              </a:pPr>
              <a:t>‹nr.›</a:t>
            </a:fld>
            <a:endParaRPr lang="en-US"/>
          </a:p>
        </p:txBody>
      </p:sp>
    </p:spTree>
    <p:extLst>
      <p:ext uri="{BB962C8B-B14F-4D97-AF65-F5344CB8AC3E}">
        <p14:creationId xmlns:p14="http://schemas.microsoft.com/office/powerpoint/2010/main" val="330908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5" name="Rectangle 6"/>
          <p:cNvSpPr>
            <a:spLocks noGrp="1" noChangeArrowheads="1"/>
          </p:cNvSpPr>
          <p:nvPr>
            <p:ph type="sldNum" sz="quarter" idx="12"/>
          </p:nvPr>
        </p:nvSpPr>
        <p:spPr>
          <a:ln/>
        </p:spPr>
        <p:txBody>
          <a:bodyPr/>
          <a:lstStyle>
            <a:lvl1pPr>
              <a:defRPr/>
            </a:lvl1pPr>
          </a:lstStyle>
          <a:p>
            <a:pPr>
              <a:defRPr/>
            </a:pPr>
            <a:fld id="{50DABFEC-0062-684A-9051-3753D780A08A}" type="slidenum">
              <a:rPr lang="en-US"/>
              <a:pPr>
                <a:defRPr/>
              </a:pPr>
              <a:t>‹nr.›</a:t>
            </a:fld>
            <a:endParaRPr lang="en-US"/>
          </a:p>
        </p:txBody>
      </p:sp>
    </p:spTree>
    <p:extLst>
      <p:ext uri="{BB962C8B-B14F-4D97-AF65-F5344CB8AC3E}">
        <p14:creationId xmlns:p14="http://schemas.microsoft.com/office/powerpoint/2010/main" val="18578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4" name="Rectangle 6"/>
          <p:cNvSpPr>
            <a:spLocks noGrp="1" noChangeArrowheads="1"/>
          </p:cNvSpPr>
          <p:nvPr>
            <p:ph type="sldNum" sz="quarter" idx="12"/>
          </p:nvPr>
        </p:nvSpPr>
        <p:spPr>
          <a:ln/>
        </p:spPr>
        <p:txBody>
          <a:bodyPr/>
          <a:lstStyle>
            <a:lvl1pPr>
              <a:defRPr/>
            </a:lvl1pPr>
          </a:lstStyle>
          <a:p>
            <a:pPr>
              <a:defRPr/>
            </a:pPr>
            <a:fld id="{0080FCC0-733B-4B4D-9B99-B5B25E416F22}" type="slidenum">
              <a:rPr lang="en-US"/>
              <a:pPr>
                <a:defRPr/>
              </a:pPr>
              <a:t>‹nr.›</a:t>
            </a:fld>
            <a:endParaRPr lang="en-US"/>
          </a:p>
        </p:txBody>
      </p:sp>
    </p:spTree>
    <p:extLst>
      <p:ext uri="{BB962C8B-B14F-4D97-AF65-F5344CB8AC3E}">
        <p14:creationId xmlns:p14="http://schemas.microsoft.com/office/powerpoint/2010/main" val="343916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E05C8E59-D544-EE44-9086-DA95214E2202}" type="slidenum">
              <a:rPr lang="en-US"/>
              <a:pPr>
                <a:defRPr/>
              </a:pPr>
              <a:t>‹nr.›</a:t>
            </a:fld>
            <a:endParaRPr lang="en-US"/>
          </a:p>
        </p:txBody>
      </p:sp>
    </p:spTree>
    <p:extLst>
      <p:ext uri="{BB962C8B-B14F-4D97-AF65-F5344CB8AC3E}">
        <p14:creationId xmlns:p14="http://schemas.microsoft.com/office/powerpoint/2010/main" val="297131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A8F3DD75-030F-F641-8E40-40AF3BB5EF47}" type="slidenum">
              <a:rPr lang="en-US"/>
              <a:pPr>
                <a:defRPr/>
              </a:pPr>
              <a:t>‹nr.›</a:t>
            </a:fld>
            <a:endParaRPr lang="en-US"/>
          </a:p>
        </p:txBody>
      </p:sp>
    </p:spTree>
    <p:extLst>
      <p:ext uri="{BB962C8B-B14F-4D97-AF65-F5344CB8AC3E}">
        <p14:creationId xmlns:p14="http://schemas.microsoft.com/office/powerpoint/2010/main" val="6304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Titelstijl van model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ea typeface="+mn-ea"/>
                <a:cs typeface="Arial" pitchFamily="34" charset="0"/>
              </a:defRPr>
            </a:lvl1pPr>
          </a:lstStyle>
          <a:p>
            <a:pPr>
              <a:defRPr/>
            </a:pPr>
            <a:endParaRPr lang="en-US" alt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ea typeface="+mn-ea"/>
                <a:cs typeface="Arial" pitchFamily="34" charset="0"/>
              </a:defRPr>
            </a:lvl1pPr>
          </a:lstStyle>
          <a:p>
            <a:pPr>
              <a:defRPr/>
            </a:pPr>
            <a:endParaRPr lang="en-US" alt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cs typeface="Arial" charset="0"/>
              </a:defRPr>
            </a:lvl1pPr>
          </a:lstStyle>
          <a:p>
            <a:pPr>
              <a:defRPr/>
            </a:pPr>
            <a:fld id="{728A0DB6-C80E-FE4F-8870-82779E7E025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creef.com/dts_premium_reef_blend_phytoplankton_5_5_oz"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L6h97rWlckCFUPTDgodq5gFiw&amp;url=http://spongefan.wikia.com/wiki/File:Plankton_and_family.jpg&amp;bvm=bv.107467506,d.ZWU&amp;psig=AFQjCNFC7pn9WYz-LE-kJmpnq4OIh0peCA&amp;ust=144778842908548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CAcQjRxqFQoTCI6vqMDXlckCFQL2Dgodw20LDQ&amp;url=https://www.youtube.com/watch?v%3DKEjU6RhoSGU&amp;psig=AFQjCNGnlu8AOZQCIWz-2EIbU6aMPefGbw&amp;ust=144778871847476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CAcQjRxqFQoTCPjOubKfnckCFcUADwodNMoNYA&amp;url=https://lignumdraco.wordpress.com/2013/04/04/the-old-man-and-the-sea/olympus-digital-camera-13/&amp;psig=AFQjCNEV4abnGccbU5Li_CO1X4q8K-rk1g&amp;ust=144804855679256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zeeinzicht.nl/" TargetMode="External"/><Relationship Id="rId7"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eb.vims.edu/bridge/" TargetMode="External"/><Relationship Id="rId5" Type="http://schemas.openxmlformats.org/officeDocument/2006/relationships/hyperlink" Target="http://www.ecomare.nl/" TargetMode="External"/><Relationship Id="rId4" Type="http://schemas.openxmlformats.org/officeDocument/2006/relationships/hyperlink" Target="http://www.seachangeproject.e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PnN5vDNlckCFQW7Dgod334F2w&amp;url=http://www.snotter.nl/kraken.html&amp;psig=AFQjCNHXLE8m50L4IMTo0DrHnUTk1gyhmw&amp;ust=144778614201303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O-f-rjOlckCFYOVDwodKdYDTQ&amp;url=http://nuscimag.com/the-colors-of-sea-monsters-revealed/&amp;bvm=bv.107467506,d.ZWU&amp;psig=AFQjCNGNhVSNe1P-Qk3V4cP6eiUMF5fHwA&amp;ust=144778627737489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_q8P0yJ7JAhVEeA8KHcBIDo4QjRwIBw&amp;url=http://womenwriteaboutcomics.com/2015/10/20/my-first-horror-movie-jaws/&amp;psig=AFQjCNGGxFnuDwSY0qRrhufTwqeN0qLhHw&amp;ust=144809404120896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nl/url?sa=i&amp;rct=j&amp;q=&amp;esrc=s&amp;source=images&amp;cd=&amp;cad=rja&amp;uact=8&amp;ved=0ahUKEwiOhNvAyZ7JAhUFXw8KHa90BREQjRwIBw&amp;url=https://en.wikipedia.org/wiki/Jaws_(novel)&amp;psig=AFQjCNGGxFnuDwSY0qRrhufTwqeN0qLhHw&amp;ust=1448094041208968"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4mLakyZ7JAhWHmw4KHfXDCLcQjRwIBw&amp;url=http://jelsin.deviantart.com/art/jaws-212442945&amp;psig=AFQjCNGGxFnuDwSY0qRrhufTwqeN0qLhHw&amp;ust=144809404120896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26"/>
          <p:cNvSpPr>
            <a:spLocks noChangeArrowheads="1"/>
          </p:cNvSpPr>
          <p:nvPr/>
        </p:nvSpPr>
        <p:spPr bwMode="auto">
          <a:xfrm>
            <a:off x="0" y="0"/>
            <a:ext cx="9144000" cy="6858000"/>
          </a:xfrm>
          <a:prstGeom prst="rect">
            <a:avLst/>
          </a:prstGeom>
          <a:gradFill rotWithShape="1">
            <a:gsLst>
              <a:gs pos="0">
                <a:schemeClr val="accent1"/>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2051" name="Rectangle 2"/>
          <p:cNvSpPr>
            <a:spLocks noGrp="1" noChangeArrowheads="1"/>
          </p:cNvSpPr>
          <p:nvPr>
            <p:ph type="ctrTitle"/>
          </p:nvPr>
        </p:nvSpPr>
        <p:spPr>
          <a:xfrm>
            <a:off x="228600" y="1730375"/>
            <a:ext cx="8686800" cy="1470025"/>
          </a:xfrm>
        </p:spPr>
        <p:txBody>
          <a:bodyPr/>
          <a:lstStyle/>
          <a:p>
            <a:pPr eaLnBrk="1" hangingPunct="1">
              <a:defRPr/>
            </a:pPr>
            <a:r>
              <a:rPr kumimoji="1" lang="nl-NL" sz="3200" dirty="0">
                <a:solidFill>
                  <a:schemeClr val="tx1"/>
                </a:solidFill>
                <a:latin typeface="Arial" charset="0"/>
                <a:cs typeface="Arial" charset="0"/>
              </a:rPr>
              <a:t/>
            </a:r>
            <a:br>
              <a:rPr kumimoji="1" lang="nl-NL" sz="3200" dirty="0">
                <a:solidFill>
                  <a:schemeClr val="tx1"/>
                </a:solidFill>
                <a:latin typeface="Arial" charset="0"/>
                <a:cs typeface="Arial" charset="0"/>
              </a:rPr>
            </a:br>
            <a:r>
              <a:rPr kumimoji="1" lang="nl-NL" sz="2800" dirty="0" smtClean="0">
                <a:solidFill>
                  <a:schemeClr val="tx1"/>
                </a:solidFill>
                <a:latin typeface="Arial" charset="0"/>
                <a:cs typeface="Arial" charset="0"/>
              </a:rPr>
              <a:t>Zeebenen gezocht</a:t>
            </a:r>
            <a:r>
              <a:rPr kumimoji="1" lang="nl-NL" sz="2800" dirty="0">
                <a:solidFill>
                  <a:schemeClr val="tx1"/>
                </a:solidFill>
                <a:latin typeface="Arial" charset="0"/>
                <a:cs typeface="Arial" charset="0"/>
              </a:rPr>
              <a:t/>
            </a:r>
            <a:br>
              <a:rPr kumimoji="1" lang="nl-NL" sz="2800" dirty="0">
                <a:solidFill>
                  <a:schemeClr val="tx1"/>
                </a:solidFill>
                <a:latin typeface="Arial" charset="0"/>
                <a:cs typeface="Arial" charset="0"/>
              </a:rPr>
            </a:br>
            <a:r>
              <a:rPr kumimoji="1" lang="nl-NL" sz="3200" dirty="0">
                <a:solidFill>
                  <a:schemeClr val="tx1"/>
                </a:solidFill>
                <a:latin typeface="Arial" charset="0"/>
                <a:cs typeface="Arial" charset="0"/>
              </a:rPr>
              <a:t/>
            </a:r>
            <a:br>
              <a:rPr kumimoji="1" lang="nl-NL" sz="3200" dirty="0">
                <a:solidFill>
                  <a:schemeClr val="tx1"/>
                </a:solidFill>
                <a:latin typeface="Arial" charset="0"/>
                <a:cs typeface="Arial" charset="0"/>
              </a:rPr>
            </a:br>
            <a:r>
              <a:rPr kumimoji="1" lang="nl-NL" sz="3200" dirty="0" smtClean="0">
                <a:solidFill>
                  <a:schemeClr val="tx1"/>
                </a:solidFill>
                <a:latin typeface="Arial" charset="0"/>
                <a:cs typeface="Arial" charset="0"/>
              </a:rPr>
              <a:t/>
            </a:r>
            <a:br>
              <a:rPr kumimoji="1" lang="nl-NL" sz="3200" dirty="0" smtClean="0">
                <a:solidFill>
                  <a:schemeClr val="tx1"/>
                </a:solidFill>
                <a:latin typeface="Arial" charset="0"/>
                <a:cs typeface="Arial" charset="0"/>
              </a:rPr>
            </a:br>
            <a:r>
              <a:rPr kumimoji="1" lang="nl-NL" sz="2400" dirty="0" smtClean="0">
                <a:solidFill>
                  <a:schemeClr val="tx1"/>
                </a:solidFill>
                <a:latin typeface="Arial" charset="0"/>
                <a:cs typeface="Arial" charset="0"/>
              </a:rPr>
              <a:t>Dr</a:t>
            </a:r>
            <a:r>
              <a:rPr kumimoji="1" lang="nl-NL" sz="2400" dirty="0">
                <a:solidFill>
                  <a:schemeClr val="tx1"/>
                </a:solidFill>
                <a:latin typeface="Arial" charset="0"/>
                <a:cs typeface="Arial" charset="0"/>
              </a:rPr>
              <a:t>. Marieke </a:t>
            </a:r>
            <a:r>
              <a:rPr kumimoji="1" lang="nl-NL" sz="2400" dirty="0" smtClean="0">
                <a:solidFill>
                  <a:schemeClr val="tx1"/>
                </a:solidFill>
                <a:latin typeface="Arial" charset="0"/>
                <a:cs typeface="Arial" charset="0"/>
              </a:rPr>
              <a:t>Verweij</a:t>
            </a:r>
            <a:br>
              <a:rPr kumimoji="1" lang="nl-NL" sz="2400" dirty="0" smtClean="0">
                <a:solidFill>
                  <a:schemeClr val="tx1"/>
                </a:solidFill>
                <a:latin typeface="Arial" charset="0"/>
                <a:cs typeface="Arial" charset="0"/>
              </a:rPr>
            </a:br>
            <a:r>
              <a:rPr kumimoji="1" lang="nl-NL" sz="2400" dirty="0" smtClean="0">
                <a:solidFill>
                  <a:schemeClr val="tx1"/>
                </a:solidFill>
                <a:latin typeface="Arial" charset="0"/>
                <a:cs typeface="Arial" charset="0"/>
              </a:rPr>
              <a:t>marieke.verweij@wur.nl</a:t>
            </a:r>
            <a:br>
              <a:rPr kumimoji="1" lang="nl-NL" sz="2400" dirty="0" smtClean="0">
                <a:solidFill>
                  <a:schemeClr val="tx1"/>
                </a:solidFill>
                <a:latin typeface="Arial" charset="0"/>
                <a:cs typeface="Arial" charset="0"/>
              </a:rPr>
            </a:br>
            <a:r>
              <a:rPr kumimoji="1" lang="nl-NL" sz="2400" dirty="0" smtClean="0">
                <a:solidFill>
                  <a:schemeClr val="tx1"/>
                </a:solidFill>
                <a:latin typeface="Arial" charset="0"/>
                <a:cs typeface="Arial" charset="0"/>
              </a:rPr>
              <a:t>marieke@prosea.info</a:t>
            </a:r>
            <a:br>
              <a:rPr kumimoji="1" lang="nl-NL" sz="2400" dirty="0" smtClean="0">
                <a:solidFill>
                  <a:schemeClr val="tx1"/>
                </a:solidFill>
                <a:latin typeface="Arial" charset="0"/>
                <a:cs typeface="Arial" charset="0"/>
              </a:rPr>
            </a:br>
            <a:endParaRPr kumimoji="1" lang="nl-NL" sz="2400" dirty="0">
              <a:solidFill>
                <a:schemeClr val="tx1"/>
              </a:solidFill>
              <a:latin typeface="Arial" charset="0"/>
              <a:cs typeface="Arial" charset="0"/>
            </a:endParaRPr>
          </a:p>
        </p:txBody>
      </p:sp>
      <p:sp>
        <p:nvSpPr>
          <p:cNvPr id="2052" name="Rectangle 4"/>
          <p:cNvSpPr>
            <a:spLocks noChangeArrowheads="1"/>
          </p:cNvSpPr>
          <p:nvPr/>
        </p:nvSpPr>
        <p:spPr bwMode="auto">
          <a:xfrm>
            <a:off x="-25400" y="39624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0" dirty="0" smtClean="0">
                <a:solidFill>
                  <a:schemeClr val="bg1"/>
                </a:solidFill>
              </a:rPr>
              <a:t>Van Hall </a:t>
            </a:r>
            <a:r>
              <a:rPr lang="en-US" sz="2000" b="0" dirty="0" err="1" smtClean="0">
                <a:solidFill>
                  <a:schemeClr val="bg1"/>
                </a:solidFill>
              </a:rPr>
              <a:t>Larenstein</a:t>
            </a:r>
            <a:r>
              <a:rPr lang="en-US" sz="2000" b="0" dirty="0" smtClean="0">
                <a:solidFill>
                  <a:schemeClr val="bg1"/>
                </a:solidFill>
              </a:rPr>
              <a:t> (</a:t>
            </a:r>
            <a:r>
              <a:rPr lang="en-US" sz="2000" b="0" dirty="0" err="1" smtClean="0">
                <a:solidFill>
                  <a:schemeClr val="bg1"/>
                </a:solidFill>
              </a:rPr>
              <a:t>opleiding</a:t>
            </a:r>
            <a:r>
              <a:rPr lang="en-US" sz="2000" b="0" dirty="0" smtClean="0">
                <a:solidFill>
                  <a:schemeClr val="bg1"/>
                </a:solidFill>
              </a:rPr>
              <a:t> </a:t>
            </a:r>
            <a:r>
              <a:rPr lang="en-US" sz="2000" b="0" dirty="0" err="1" smtClean="0">
                <a:solidFill>
                  <a:schemeClr val="bg1"/>
                </a:solidFill>
              </a:rPr>
              <a:t>Kust</a:t>
            </a:r>
            <a:r>
              <a:rPr lang="en-US" sz="2000" b="0" dirty="0" smtClean="0">
                <a:solidFill>
                  <a:schemeClr val="bg1"/>
                </a:solidFill>
              </a:rPr>
              <a:t>- </a:t>
            </a:r>
            <a:r>
              <a:rPr lang="en-US" sz="2000" b="0" dirty="0" err="1" smtClean="0">
                <a:solidFill>
                  <a:schemeClr val="bg1"/>
                </a:solidFill>
              </a:rPr>
              <a:t>en</a:t>
            </a:r>
            <a:r>
              <a:rPr lang="en-US" sz="2000" b="0" dirty="0" smtClean="0">
                <a:solidFill>
                  <a:schemeClr val="bg1"/>
                </a:solidFill>
              </a:rPr>
              <a:t> </a:t>
            </a:r>
            <a:r>
              <a:rPr lang="en-US" sz="2000" b="0" dirty="0" err="1" smtClean="0">
                <a:solidFill>
                  <a:schemeClr val="bg1"/>
                </a:solidFill>
              </a:rPr>
              <a:t>Zeemanagement</a:t>
            </a:r>
            <a:r>
              <a:rPr lang="en-US" sz="2000" b="0" dirty="0" smtClean="0">
                <a:solidFill>
                  <a:schemeClr val="bg1"/>
                </a:solidFill>
              </a:rPr>
              <a:t>)</a:t>
            </a:r>
          </a:p>
          <a:p>
            <a:pPr algn="ctr">
              <a:defRPr/>
            </a:pPr>
            <a:r>
              <a:rPr lang="en-US" sz="2000" b="0" dirty="0" err="1" smtClean="0">
                <a:solidFill>
                  <a:schemeClr val="bg1"/>
                </a:solidFill>
              </a:rPr>
              <a:t>Stichting</a:t>
            </a:r>
            <a:r>
              <a:rPr lang="en-US" sz="2000" b="0" dirty="0" smtClean="0">
                <a:solidFill>
                  <a:schemeClr val="bg1"/>
                </a:solidFill>
              </a:rPr>
              <a:t> </a:t>
            </a:r>
            <a:r>
              <a:rPr lang="en-US" sz="2000" b="0" dirty="0" err="1" smtClean="0">
                <a:solidFill>
                  <a:schemeClr val="bg1"/>
                </a:solidFill>
              </a:rPr>
              <a:t>ProSea</a:t>
            </a:r>
            <a:endParaRPr lang="en-US" sz="2000" b="0" dirty="0">
              <a:solidFill>
                <a:schemeClr val="bg1"/>
              </a:solidFill>
            </a:endParaRPr>
          </a:p>
        </p:txBody>
      </p:sp>
      <p:sp>
        <p:nvSpPr>
          <p:cNvPr id="15364" name="Rechthoek 2"/>
          <p:cNvSpPr>
            <a:spLocks noChangeArrowheads="1"/>
          </p:cNvSpPr>
          <p:nvPr/>
        </p:nvSpPr>
        <p:spPr bwMode="auto">
          <a:xfrm>
            <a:off x="17929" y="6019800"/>
            <a:ext cx="916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dirty="0" smtClean="0">
                <a:solidFill>
                  <a:schemeClr val="bg1"/>
                </a:solidFill>
              </a:rPr>
              <a:t>20 november 2015 </a:t>
            </a:r>
            <a:r>
              <a:rPr lang="nl-NL" dirty="0">
                <a:solidFill>
                  <a:schemeClr val="bg1"/>
                </a:solidFill>
              </a:rPr>
              <a:t>– </a:t>
            </a:r>
            <a:r>
              <a:rPr lang="nl-NL" dirty="0" smtClean="0">
                <a:solidFill>
                  <a:schemeClr val="bg1"/>
                </a:solidFill>
              </a:rPr>
              <a:t>NIBI conferentie, Lunteren</a:t>
            </a:r>
            <a:endParaRPr kumimoji="1" lang="nl-NL"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38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Rectangle 2"/>
          <p:cNvSpPr txBox="1">
            <a:spLocks noChangeArrowheads="1"/>
          </p:cNvSpPr>
          <p:nvPr/>
        </p:nvSpPr>
        <p:spPr bwMode="auto">
          <a:xfrm>
            <a:off x="246529" y="1730375"/>
            <a:ext cx="8686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defRPr/>
            </a:pPr>
            <a:r>
              <a:rPr kumimoji="1" lang="nl-NL" sz="3200" b="0" kern="0" dirty="0" smtClean="0">
                <a:solidFill>
                  <a:schemeClr val="tx1"/>
                </a:solidFill>
                <a:latin typeface="Arial" charset="0"/>
                <a:cs typeface="Arial" charset="0"/>
              </a:rPr>
              <a:t/>
            </a:r>
            <a:br>
              <a:rPr kumimoji="1" lang="nl-NL" sz="3200" b="0" kern="0" dirty="0" smtClean="0">
                <a:solidFill>
                  <a:schemeClr val="tx1"/>
                </a:solidFill>
                <a:latin typeface="Arial" charset="0"/>
                <a:cs typeface="Arial" charset="0"/>
              </a:rPr>
            </a:br>
            <a:r>
              <a:rPr kumimoji="1" lang="nl-NL" sz="2800" b="0" kern="0" dirty="0" smtClean="0">
                <a:solidFill>
                  <a:schemeClr val="tx1"/>
                </a:solidFill>
                <a:latin typeface="Arial" charset="0"/>
                <a:cs typeface="Arial" charset="0"/>
              </a:rPr>
              <a:t>Wat willen jullie van mij weten?</a:t>
            </a:r>
          </a:p>
          <a:p>
            <a:pPr eaLnBrk="1" hangingPunct="1">
              <a:defRPr/>
            </a:pPr>
            <a:r>
              <a:rPr kumimoji="1" lang="nl-NL" sz="2800" b="0" kern="0" dirty="0" smtClean="0">
                <a:solidFill>
                  <a:schemeClr val="tx1"/>
                </a:solidFill>
                <a:latin typeface="Arial" charset="0"/>
                <a:cs typeface="Arial" charset="0"/>
              </a:rPr>
              <a:t>Hoe / waarover kan ik jullie het beste inspireren?</a:t>
            </a:r>
          </a:p>
          <a:p>
            <a:pPr eaLnBrk="1" hangingPunct="1">
              <a:defRPr/>
            </a:pPr>
            <a:endParaRPr kumimoji="1" lang="nl-NL" sz="2800" b="0" kern="0" dirty="0" smtClean="0">
              <a:solidFill>
                <a:schemeClr val="tx1"/>
              </a:solidFill>
              <a:latin typeface="Arial" charset="0"/>
              <a:cs typeface="Arial" charset="0"/>
            </a:endParaRPr>
          </a:p>
        </p:txBody>
      </p:sp>
      <p:sp>
        <p:nvSpPr>
          <p:cNvPr id="2" name="Rectangle 1"/>
          <p:cNvSpPr/>
          <p:nvPr/>
        </p:nvSpPr>
        <p:spPr>
          <a:xfrm>
            <a:off x="246529" y="609600"/>
            <a:ext cx="8686800" cy="584775"/>
          </a:xfrm>
          <a:prstGeom prst="rect">
            <a:avLst/>
          </a:prstGeom>
        </p:spPr>
        <p:txBody>
          <a:bodyPr wrap="square">
            <a:spAutoFit/>
          </a:bodyPr>
          <a:lstStyle/>
          <a:p>
            <a:pPr algn="ctr"/>
            <a:r>
              <a:rPr kumimoji="1" lang="nl-NL" sz="3200" kern="0" dirty="0">
                <a:cs typeface="Arial" charset="0"/>
              </a:rPr>
              <a:t>Wat </a:t>
            </a:r>
            <a:r>
              <a:rPr kumimoji="1" lang="nl-NL" sz="3200" kern="0" dirty="0" smtClean="0">
                <a:cs typeface="Arial" charset="0"/>
              </a:rPr>
              <a:t>brengt jullie hier?</a:t>
            </a:r>
            <a:endParaRPr lang="en-GB" sz="3200" dirty="0"/>
          </a:p>
        </p:txBody>
      </p:sp>
    </p:spTree>
    <p:extLst>
      <p:ext uri="{BB962C8B-B14F-4D97-AF65-F5344CB8AC3E}">
        <p14:creationId xmlns:p14="http://schemas.microsoft.com/office/powerpoint/2010/main" val="286721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3" name="Picture 8" descr="P:\Scheepvaart\Model course\1_Marine Environment\gebruikte illustraties Marine Environment\Copepod with eggs_ Matt Wilson Jay Clark NOAA NMFS AFSC_klei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1083" y="3771924"/>
            <a:ext cx="3517775" cy="23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6076" y="928603"/>
            <a:ext cx="3379588" cy="265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www.zeevissport.com/35zeevistips/pic/sepia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468" y="1066800"/>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http://www.anemoon.org/anemoon/images/spuisluis/mulsur_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733800"/>
            <a:ext cx="342900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2600" y="228600"/>
            <a:ext cx="5843266" cy="523220"/>
          </a:xfrm>
          <a:prstGeom prst="rect">
            <a:avLst/>
          </a:prstGeom>
        </p:spPr>
        <p:txBody>
          <a:bodyPr wrap="none">
            <a:spAutoFit/>
          </a:bodyPr>
          <a:lstStyle/>
          <a:p>
            <a:pPr eaLnBrk="1" hangingPunct="1">
              <a:defRPr/>
            </a:pPr>
            <a:r>
              <a:rPr kumimoji="1" lang="nl-NL" sz="2800" b="0" kern="0" dirty="0" smtClean="0">
                <a:cs typeface="Arial" charset="0"/>
              </a:rPr>
              <a:t>Hoe werkt de </a:t>
            </a:r>
            <a:r>
              <a:rPr kumimoji="1" lang="nl-NL" sz="2800" b="0" kern="0" dirty="0">
                <a:cs typeface="Arial" charset="0"/>
              </a:rPr>
              <a:t>zee</a:t>
            </a:r>
            <a:r>
              <a:rPr kumimoji="1" lang="nl-NL" sz="2800" b="0" kern="0" dirty="0" smtClean="0">
                <a:cs typeface="Arial" charset="0"/>
              </a:rPr>
              <a:t>? Even een quizje</a:t>
            </a:r>
            <a:endParaRPr kumimoji="1" lang="nl-NL" sz="2800" b="0" kern="0" dirty="0">
              <a:cs typeface="Arial" charset="0"/>
            </a:endParaRPr>
          </a:p>
        </p:txBody>
      </p:sp>
    </p:spTree>
    <p:extLst>
      <p:ext uri="{BB962C8B-B14F-4D97-AF65-F5344CB8AC3E}">
        <p14:creationId xmlns:p14="http://schemas.microsoft.com/office/powerpoint/2010/main" val="28672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3" name="Picture 2" descr="http://www.ecomare.nl/typo3temp/GB/5b38d9a37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81906"/>
            <a:ext cx="4457552" cy="2531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np-oosterschelde.nl/documents/graphics/nieuwsberichten/2012/fotojank-zeevonk-kl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52" y="3356992"/>
            <a:ext cx="413385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farm8.staticflickr.com/7227/7393509738_d68fc999af_z.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14491" y="620688"/>
            <a:ext cx="3842334" cy="2569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sportviszone.nl/vissoorten/zeevissoorten/makreel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74296" y="3356992"/>
            <a:ext cx="4490192" cy="292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592" y="620688"/>
            <a:ext cx="2613436" cy="32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descr="http://www.duikvakanties.net/wp-content/uploads/2010/09/reuzenhaai-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07904" y="620688"/>
            <a:ext cx="5087888" cy="3179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http://www.biopix.nl/photos/scyliorhinus-canicula-00014.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4117538"/>
            <a:ext cx="3553072" cy="2359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http://www.chillhour.com/img/nature/basking_shark/basking_shark_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40796" y="3889300"/>
            <a:ext cx="4222104" cy="266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2050" name="Picture 2" descr="M:\My Documents\My Pictures\Jaap met haai.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324" y="457200"/>
            <a:ext cx="892935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1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28600"/>
            <a:ext cx="9144000" cy="523220"/>
          </a:xfrm>
          <a:prstGeom prst="rect">
            <a:avLst/>
          </a:prstGeom>
        </p:spPr>
        <p:txBody>
          <a:bodyPr wrap="square">
            <a:spAutoFit/>
          </a:bodyPr>
          <a:lstStyle/>
          <a:p>
            <a:pPr algn="ctr" eaLnBrk="1" hangingPunct="1">
              <a:defRPr/>
            </a:pPr>
            <a:r>
              <a:rPr kumimoji="1" lang="nl-NL" sz="2800" b="0" kern="0" dirty="0" smtClean="0">
                <a:solidFill>
                  <a:schemeClr val="bg1"/>
                </a:solidFill>
                <a:cs typeface="Arial" charset="0"/>
              </a:rPr>
              <a:t>En hier begint het allemaal mee</a:t>
            </a:r>
            <a:endParaRPr kumimoji="1" lang="nl-NL" sz="2800" b="0" kern="0" dirty="0">
              <a:solidFill>
                <a:schemeClr val="bg1"/>
              </a:solidFill>
              <a:cs typeface="Arial" charset="0"/>
            </a:endParaRPr>
          </a:p>
        </p:txBody>
      </p:sp>
      <p:pic>
        <p:nvPicPr>
          <p:cNvPr id="3076" name="Picture 4" descr="http://www.ocreef.com/images/super/dts-phytoplankt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376362"/>
            <a:ext cx="5886450"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92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idx="4294967295"/>
          </p:nvPr>
        </p:nvSpPr>
        <p:spPr>
          <a:xfrm>
            <a:off x="152400" y="44450"/>
            <a:ext cx="8839200" cy="1081088"/>
          </a:xfrm>
        </p:spPr>
        <p:txBody>
          <a:bodyPr/>
          <a:lstStyle/>
          <a:p>
            <a:r>
              <a:rPr lang="nl-NL" sz="2800" dirty="0" smtClean="0">
                <a:ea typeface="Geneva" charset="0"/>
              </a:rPr>
              <a:t>Fotosynthese</a:t>
            </a:r>
          </a:p>
        </p:txBody>
      </p:sp>
      <p:sp>
        <p:nvSpPr>
          <p:cNvPr id="5" name="Rechthoek 4"/>
          <p:cNvSpPr>
            <a:spLocks noChangeArrowheads="1"/>
          </p:cNvSpPr>
          <p:nvPr/>
        </p:nvSpPr>
        <p:spPr bwMode="auto">
          <a:xfrm>
            <a:off x="4004469" y="2101428"/>
            <a:ext cx="1584325" cy="43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a:spcBef>
                <a:spcPct val="0"/>
              </a:spcBef>
              <a:buClrTx/>
              <a:buSzTx/>
              <a:buFontTx/>
              <a:buNone/>
            </a:pPr>
            <a:endParaRPr kumimoji="0" lang="nl-NL" altLang="nl-NL" sz="2400">
              <a:latin typeface="Times New Roman" pitchFamily="18" charset="0"/>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9419" y="1525166"/>
            <a:ext cx="4608512" cy="478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IJL-OMLAAG 7"/>
          <p:cNvSpPr>
            <a:spLocks noChangeArrowheads="1"/>
          </p:cNvSpPr>
          <p:nvPr/>
        </p:nvSpPr>
        <p:spPr bwMode="auto">
          <a:xfrm rot="7528105">
            <a:off x="4965700" y="5228009"/>
            <a:ext cx="358775" cy="576263"/>
          </a:xfrm>
          <a:prstGeom prst="downArrow">
            <a:avLst>
              <a:gd name="adj1" fmla="val 50000"/>
              <a:gd name="adj2" fmla="val 50194"/>
            </a:avLst>
          </a:prstGeom>
          <a:solidFill>
            <a:schemeClr val="accent1"/>
          </a:solidFill>
          <a:ln w="9525" algn="ctr">
            <a:solidFill>
              <a:schemeClr val="tx1"/>
            </a:solidFill>
            <a:round/>
            <a:headEnd/>
            <a:tailEnd/>
          </a:ln>
        </p:spPr>
        <p:txBody>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a:spcBef>
                <a:spcPct val="0"/>
              </a:spcBef>
              <a:buClrTx/>
              <a:buSzTx/>
              <a:buFontTx/>
              <a:buNone/>
            </a:pPr>
            <a:endParaRPr kumimoji="0" lang="nl-NL" altLang="nl-NL" sz="2400">
              <a:latin typeface="Times New Roman" pitchFamily="18" charset="0"/>
            </a:endParaRPr>
          </a:p>
        </p:txBody>
      </p:sp>
      <p:sp>
        <p:nvSpPr>
          <p:cNvPr id="8" name="PIJL-OMLAAG 8"/>
          <p:cNvSpPr>
            <a:spLocks noChangeArrowheads="1"/>
          </p:cNvSpPr>
          <p:nvPr/>
        </p:nvSpPr>
        <p:spPr bwMode="auto">
          <a:xfrm rot="7528105">
            <a:off x="5422107" y="4976390"/>
            <a:ext cx="360362" cy="576263"/>
          </a:xfrm>
          <a:prstGeom prst="downArrow">
            <a:avLst>
              <a:gd name="adj1" fmla="val 50000"/>
              <a:gd name="adj2" fmla="val 49973"/>
            </a:avLst>
          </a:prstGeom>
          <a:solidFill>
            <a:schemeClr val="accent1"/>
          </a:solidFill>
          <a:ln w="9525" algn="ctr">
            <a:solidFill>
              <a:schemeClr val="tx1"/>
            </a:solidFill>
            <a:round/>
            <a:headEnd/>
            <a:tailEnd/>
          </a:ln>
        </p:spPr>
        <p:txBody>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a:spcBef>
                <a:spcPct val="0"/>
              </a:spcBef>
              <a:buClrTx/>
              <a:buSzTx/>
              <a:buFontTx/>
              <a:buNone/>
            </a:pPr>
            <a:endParaRPr kumimoji="0" lang="nl-NL" altLang="nl-NL" sz="2400">
              <a:latin typeface="Times New Roman" pitchFamily="18" charset="0"/>
            </a:endParaRPr>
          </a:p>
        </p:txBody>
      </p:sp>
      <p:sp>
        <p:nvSpPr>
          <p:cNvPr id="9" name="Rechthoek 9"/>
          <p:cNvSpPr>
            <a:spLocks noChangeArrowheads="1"/>
          </p:cNvSpPr>
          <p:nvPr/>
        </p:nvSpPr>
        <p:spPr bwMode="auto">
          <a:xfrm>
            <a:off x="5947569" y="5184353"/>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eaLnBrk="1" hangingPunct="1">
              <a:spcBef>
                <a:spcPct val="0"/>
              </a:spcBef>
              <a:buClrTx/>
              <a:buSzTx/>
              <a:buFontTx/>
              <a:buNone/>
            </a:pPr>
            <a:r>
              <a:rPr kumimoji="0" lang="en-GB" altLang="nl-NL" sz="1800" b="0" i="1" dirty="0" err="1"/>
              <a:t>Nitraat</a:t>
            </a:r>
            <a:r>
              <a:rPr kumimoji="0" lang="en-GB" altLang="nl-NL" sz="1800" b="0" i="1" dirty="0"/>
              <a:t> </a:t>
            </a:r>
          </a:p>
          <a:p>
            <a:pPr eaLnBrk="1" hangingPunct="1">
              <a:spcBef>
                <a:spcPct val="0"/>
              </a:spcBef>
              <a:buClrTx/>
              <a:buSzTx/>
              <a:buFontTx/>
              <a:buNone/>
            </a:pPr>
            <a:r>
              <a:rPr kumimoji="0" lang="en-GB" altLang="nl-NL" sz="1800" b="0" i="1" dirty="0"/>
              <a:t>NO</a:t>
            </a:r>
            <a:r>
              <a:rPr kumimoji="0" lang="en-GB" altLang="nl-NL" sz="1800" b="0" i="1" baseline="-25000" dirty="0"/>
              <a:t>3</a:t>
            </a:r>
            <a:endParaRPr kumimoji="0" lang="nl-NL" altLang="nl-NL" sz="1800" i="1" dirty="0"/>
          </a:p>
        </p:txBody>
      </p:sp>
      <p:sp>
        <p:nvSpPr>
          <p:cNvPr id="10" name="Rechthoek 10"/>
          <p:cNvSpPr>
            <a:spLocks noChangeArrowheads="1"/>
          </p:cNvSpPr>
          <p:nvPr/>
        </p:nvSpPr>
        <p:spPr bwMode="auto">
          <a:xfrm>
            <a:off x="5260181" y="5735216"/>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eaLnBrk="1" hangingPunct="1">
              <a:spcBef>
                <a:spcPct val="0"/>
              </a:spcBef>
              <a:buClrTx/>
              <a:buSzTx/>
              <a:buFontTx/>
              <a:buNone/>
            </a:pPr>
            <a:r>
              <a:rPr kumimoji="0" lang="en-GB" altLang="nl-NL" sz="1800" b="0" i="1"/>
              <a:t>Fosfaat</a:t>
            </a:r>
          </a:p>
          <a:p>
            <a:pPr eaLnBrk="1" hangingPunct="1">
              <a:spcBef>
                <a:spcPct val="0"/>
              </a:spcBef>
              <a:buClrTx/>
              <a:buSzTx/>
              <a:buFontTx/>
              <a:buNone/>
            </a:pPr>
            <a:r>
              <a:rPr kumimoji="0" lang="en-GB" altLang="nl-NL" sz="1800" b="0" i="1"/>
              <a:t>PO</a:t>
            </a:r>
            <a:r>
              <a:rPr kumimoji="0" lang="en-GB" altLang="nl-NL" sz="1800" b="0" i="1" baseline="-25000"/>
              <a:t>4</a:t>
            </a:r>
            <a:endParaRPr kumimoji="0" lang="nl-NL" altLang="nl-NL" sz="1800" i="1" baseline="-25000"/>
          </a:p>
        </p:txBody>
      </p:sp>
      <p:sp>
        <p:nvSpPr>
          <p:cNvPr id="11" name="Rechthoek 11"/>
          <p:cNvSpPr>
            <a:spLocks noChangeArrowheads="1"/>
          </p:cNvSpPr>
          <p:nvPr/>
        </p:nvSpPr>
        <p:spPr bwMode="auto">
          <a:xfrm>
            <a:off x="3604419" y="2925341"/>
            <a:ext cx="966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eaLnBrk="1" hangingPunct="1">
              <a:spcBef>
                <a:spcPct val="0"/>
              </a:spcBef>
              <a:buClrTx/>
              <a:buSzTx/>
              <a:buFontTx/>
              <a:buNone/>
            </a:pPr>
            <a:r>
              <a:rPr kumimoji="0" lang="en-GB" altLang="nl-NL" sz="1800" b="0" i="1"/>
              <a:t>eiwitten</a:t>
            </a:r>
            <a:endParaRPr kumimoji="0" lang="nl-NL" altLang="nl-NL" sz="1800" i="1"/>
          </a:p>
        </p:txBody>
      </p:sp>
      <p:sp>
        <p:nvSpPr>
          <p:cNvPr id="12" name="Rechthoek 12"/>
          <p:cNvSpPr>
            <a:spLocks noChangeArrowheads="1"/>
          </p:cNvSpPr>
          <p:nvPr/>
        </p:nvSpPr>
        <p:spPr bwMode="auto">
          <a:xfrm>
            <a:off x="3491706" y="3330153"/>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eaLnBrk="1" hangingPunct="1">
              <a:spcBef>
                <a:spcPct val="0"/>
              </a:spcBef>
              <a:buClrTx/>
              <a:buSzTx/>
              <a:buFontTx/>
              <a:buNone/>
            </a:pPr>
            <a:r>
              <a:rPr kumimoji="0" lang="en-GB" altLang="nl-NL" sz="1800" b="0" i="1" dirty="0" err="1"/>
              <a:t>koolhydraten</a:t>
            </a:r>
            <a:endParaRPr kumimoji="0" lang="nl-NL" altLang="nl-NL" sz="1800" i="1" dirty="0"/>
          </a:p>
        </p:txBody>
      </p:sp>
      <p:sp>
        <p:nvSpPr>
          <p:cNvPr id="13" name="Rechthoek 13"/>
          <p:cNvSpPr>
            <a:spLocks noChangeArrowheads="1"/>
          </p:cNvSpPr>
          <p:nvPr/>
        </p:nvSpPr>
        <p:spPr bwMode="auto">
          <a:xfrm>
            <a:off x="4720431" y="2925341"/>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1088D6"/>
              </a:buClr>
              <a:buSzPct val="70000"/>
              <a:buFont typeface="Wingdings" pitchFamily="2" charset="2"/>
              <a:buChar char="§"/>
              <a:defRPr kumimoji="1" sz="2800">
                <a:solidFill>
                  <a:schemeClr val="tx1"/>
                </a:solidFill>
                <a:latin typeface="Arial" pitchFamily="34" charset="0"/>
                <a:ea typeface="Geneva" charset="0"/>
                <a:cs typeface="Geneva" charset="0"/>
              </a:defRPr>
            </a:lvl1pPr>
            <a:lvl2pPr marL="742950" indent="-285750" eaLnBrk="0" hangingPunct="0">
              <a:spcBef>
                <a:spcPct val="20000"/>
              </a:spcBef>
              <a:buClr>
                <a:srgbClr val="1088D6"/>
              </a:buClr>
              <a:buFont typeface="Arial" pitchFamily="34" charset="0"/>
              <a:buChar char="•"/>
              <a:defRPr kumimoji="1" sz="2800">
                <a:solidFill>
                  <a:schemeClr val="tx1"/>
                </a:solidFill>
                <a:latin typeface="Arial" pitchFamily="34" charset="0"/>
                <a:ea typeface="Geneva" charset="0"/>
                <a:cs typeface="Geneva" charset="0"/>
              </a:defRPr>
            </a:lvl2pPr>
            <a:lvl3pPr marL="1143000" indent="-228600" eaLnBrk="0" hangingPunct="0">
              <a:spcBef>
                <a:spcPct val="20000"/>
              </a:spcBef>
              <a:buClr>
                <a:srgbClr val="1088D6"/>
              </a:buClr>
              <a:buChar char="•"/>
              <a:defRPr kumimoji="1" sz="2400">
                <a:solidFill>
                  <a:schemeClr val="tx1"/>
                </a:solidFill>
                <a:latin typeface="Arial" pitchFamily="34" charset="0"/>
                <a:ea typeface="ヒラギノ角ゴ Pro W3" charset="-128"/>
                <a:cs typeface="ヒラギノ角ゴ Pro W3" charset="-128"/>
              </a:defRPr>
            </a:lvl3pPr>
            <a:lvl4pPr marL="16002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defRPr>
            </a:lvl4pPr>
            <a:lvl5pPr marL="2057400" indent="-228600" eaLnBrk="0" hangingPunct="0">
              <a:spcBef>
                <a:spcPct val="20000"/>
              </a:spcBef>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5pPr>
            <a:lvl6pPr marL="25146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6pPr>
            <a:lvl7pPr marL="29718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7pPr>
            <a:lvl8pPr marL="34290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8pPr>
            <a:lvl9pPr marL="3886200" indent="-228600" eaLnBrk="0" fontAlgn="base" hangingPunct="0">
              <a:spcBef>
                <a:spcPct val="20000"/>
              </a:spcBef>
              <a:spcAft>
                <a:spcPct val="0"/>
              </a:spcAft>
              <a:buClr>
                <a:srgbClr val="1088D6"/>
              </a:buClr>
              <a:buFont typeface="Arial" pitchFamily="34" charset="0"/>
              <a:buChar char="•"/>
              <a:defRPr kumimoji="1" sz="2000">
                <a:solidFill>
                  <a:schemeClr val="tx1"/>
                </a:solidFill>
                <a:latin typeface="Arial" pitchFamily="34" charset="0"/>
                <a:ea typeface="ヒラギノ角ゴ Pro W3" charset="-128"/>
                <a:cs typeface="Geneva" charset="0"/>
              </a:defRPr>
            </a:lvl9pPr>
          </a:lstStyle>
          <a:p>
            <a:pPr eaLnBrk="1" hangingPunct="1">
              <a:spcBef>
                <a:spcPct val="0"/>
              </a:spcBef>
              <a:buClrTx/>
              <a:buSzTx/>
              <a:buFontTx/>
              <a:buNone/>
            </a:pPr>
            <a:r>
              <a:rPr kumimoji="0" lang="en-GB" altLang="nl-NL" sz="1800" b="0" i="1"/>
              <a:t>vetten</a:t>
            </a:r>
            <a:endParaRPr kumimoji="0" lang="nl-NL" altLang="nl-NL" sz="1800" i="1"/>
          </a:p>
        </p:txBody>
      </p:sp>
    </p:spTree>
    <p:extLst>
      <p:ext uri="{BB962C8B-B14F-4D97-AF65-F5344CB8AC3E}">
        <p14:creationId xmlns:p14="http://schemas.microsoft.com/office/powerpoint/2010/main" val="10308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idx="4294967295"/>
          </p:nvPr>
        </p:nvSpPr>
        <p:spPr>
          <a:xfrm>
            <a:off x="152400" y="44450"/>
            <a:ext cx="8839200" cy="1081088"/>
          </a:xfrm>
        </p:spPr>
        <p:txBody>
          <a:bodyPr/>
          <a:lstStyle/>
          <a:p>
            <a:r>
              <a:rPr lang="nl-NL" sz="2800" dirty="0" smtClean="0">
                <a:ea typeface="Geneva" charset="0"/>
              </a:rPr>
              <a:t>Voedselketen in zee begint met fytoplankton</a:t>
            </a:r>
          </a:p>
        </p:txBody>
      </p:sp>
      <p:pic>
        <p:nvPicPr>
          <p:cNvPr id="4" name="Picture 2" descr="P:\Model course project\1_Marine Environment\gebruikte illustraties Marine Environment\4_Basic_Food_chain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7588" y="1006475"/>
            <a:ext cx="19510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Scheepvaart\Model course\1_Marine Environment\gebruikte illustraties Marine Environment\Fish eggs _ Matt Wilson Jay Clark NOAA NMFS AFSC_klei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0063" y="4259263"/>
            <a:ext cx="219233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Scheepvaart\Model course\1_Marine Environment\gebruikte illustraties Marine Environment\Zooplankton crustacean larva_Matt Wilson Jay Clark NOAA NMFS AFSC_klein.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80063" y="2738438"/>
            <a:ext cx="21923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Scheepvaart\Model course\1_Marine Environment\gebruikte illustraties Marine Environment\Copepod with eggs_ Matt Wilson Jay Clark NOAA NMFS AFSC_klei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71600" y="3719513"/>
            <a:ext cx="20891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8"/>
          <p:cNvSpPr>
            <a:spLocks noChangeArrowheads="1"/>
          </p:cNvSpPr>
          <p:nvPr/>
        </p:nvSpPr>
        <p:spPr bwMode="auto">
          <a:xfrm>
            <a:off x="5364163" y="4076700"/>
            <a:ext cx="431800" cy="288925"/>
          </a:xfrm>
          <a:prstGeom prst="rect">
            <a:avLst/>
          </a:prstGeom>
          <a:solidFill>
            <a:srgbClr val="FF0000">
              <a:alpha val="41960"/>
            </a:srgbClr>
          </a:solidFill>
          <a:ln w="9525" algn="ctr">
            <a:solidFill>
              <a:schemeClr val="tx1"/>
            </a:solidFill>
            <a:round/>
            <a:headEnd/>
            <a:tailEnd/>
          </a:ln>
        </p:spPr>
        <p:txBody>
          <a:bodyPr/>
          <a:lstStyle/>
          <a:p>
            <a:pPr eaLnBrk="0" hangingPunct="0"/>
            <a:endParaRPr lang="nl-NL" sz="2400">
              <a:latin typeface="Times New Roman" pitchFamily="18" charset="0"/>
            </a:endParaRPr>
          </a:p>
        </p:txBody>
      </p:sp>
      <p:sp>
        <p:nvSpPr>
          <p:cNvPr id="9" name="Rechthoek 9"/>
          <p:cNvSpPr>
            <a:spLocks noChangeArrowheads="1"/>
          </p:cNvSpPr>
          <p:nvPr/>
        </p:nvSpPr>
        <p:spPr bwMode="auto">
          <a:xfrm>
            <a:off x="3244850" y="4221163"/>
            <a:ext cx="431800" cy="287337"/>
          </a:xfrm>
          <a:prstGeom prst="rect">
            <a:avLst/>
          </a:prstGeom>
          <a:solidFill>
            <a:srgbClr val="FF0000">
              <a:alpha val="41960"/>
            </a:srgbClr>
          </a:solidFill>
          <a:ln w="9525" algn="ctr">
            <a:solidFill>
              <a:schemeClr val="tx1"/>
            </a:solidFill>
            <a:round/>
            <a:headEnd/>
            <a:tailEnd/>
          </a:ln>
        </p:spPr>
        <p:txBody>
          <a:bodyPr/>
          <a:lstStyle/>
          <a:p>
            <a:pPr eaLnBrk="0" hangingPunct="0"/>
            <a:endParaRPr lang="nl-NL" sz="2400">
              <a:latin typeface="Times New Roman" pitchFamily="18" charset="0"/>
            </a:endParaRPr>
          </a:p>
        </p:txBody>
      </p:sp>
      <p:pic>
        <p:nvPicPr>
          <p:cNvPr id="10"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68724" y="876796"/>
            <a:ext cx="2764290" cy="183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8"/>
          <p:cNvSpPr>
            <a:spLocks noChangeArrowheads="1"/>
          </p:cNvSpPr>
          <p:nvPr/>
        </p:nvSpPr>
        <p:spPr bwMode="auto">
          <a:xfrm>
            <a:off x="5364163" y="1412875"/>
            <a:ext cx="431800" cy="287338"/>
          </a:xfrm>
          <a:prstGeom prst="rect">
            <a:avLst/>
          </a:prstGeom>
          <a:solidFill>
            <a:srgbClr val="FF0000">
              <a:alpha val="41960"/>
            </a:srgbClr>
          </a:solidFill>
          <a:ln w="9525" algn="ctr">
            <a:solidFill>
              <a:schemeClr val="tx1"/>
            </a:solidFill>
            <a:round/>
            <a:headEnd/>
            <a:tailEnd/>
          </a:ln>
        </p:spPr>
        <p:txBody>
          <a:bodyPr/>
          <a:lstStyle/>
          <a:p>
            <a:pPr eaLnBrk="0" hangingPunct="0"/>
            <a:endParaRPr lang="nl-NL" sz="2400">
              <a:latin typeface="Times New Roman" pitchFamily="18" charset="0"/>
            </a:endParaRPr>
          </a:p>
        </p:txBody>
      </p:sp>
    </p:spTree>
    <p:extLst>
      <p:ext uri="{BB962C8B-B14F-4D97-AF65-F5344CB8AC3E}">
        <p14:creationId xmlns:p14="http://schemas.microsoft.com/office/powerpoint/2010/main" val="42436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p:nvPr>
        </p:nvSpPr>
        <p:spPr>
          <a:xfrm>
            <a:off x="457200" y="117475"/>
            <a:ext cx="8229600" cy="1295400"/>
          </a:xfrm>
        </p:spPr>
        <p:txBody>
          <a:bodyPr/>
          <a:lstStyle/>
          <a:p>
            <a:r>
              <a:rPr lang="en-GB" sz="2800" dirty="0" err="1" smtClean="0">
                <a:solidFill>
                  <a:schemeClr val="tx1"/>
                </a:solidFill>
                <a:latin typeface="Arial" charset="0"/>
              </a:rPr>
              <a:t>Bacteriën</a:t>
            </a:r>
            <a:r>
              <a:rPr lang="en-GB" sz="2800" dirty="0" smtClean="0">
                <a:solidFill>
                  <a:schemeClr val="tx1"/>
                </a:solidFill>
                <a:latin typeface="Arial" charset="0"/>
              </a:rPr>
              <a:t> </a:t>
            </a:r>
            <a:r>
              <a:rPr lang="en-GB" sz="2800" dirty="0" err="1" smtClean="0">
                <a:solidFill>
                  <a:schemeClr val="tx1"/>
                </a:solidFill>
                <a:latin typeface="Arial" charset="0"/>
              </a:rPr>
              <a:t>en</a:t>
            </a:r>
            <a:r>
              <a:rPr lang="en-GB" sz="2800" dirty="0" smtClean="0">
                <a:solidFill>
                  <a:schemeClr val="tx1"/>
                </a:solidFill>
                <a:latin typeface="Arial" charset="0"/>
              </a:rPr>
              <a:t> </a:t>
            </a:r>
            <a:r>
              <a:rPr lang="en-GB" sz="2800" dirty="0" err="1" smtClean="0">
                <a:solidFill>
                  <a:schemeClr val="tx1"/>
                </a:solidFill>
                <a:latin typeface="Arial" charset="0"/>
              </a:rPr>
              <a:t>virussen</a:t>
            </a:r>
            <a:r>
              <a:rPr lang="en-GB" sz="2800" dirty="0" smtClean="0">
                <a:solidFill>
                  <a:schemeClr val="tx1"/>
                </a:solidFill>
                <a:latin typeface="Arial" charset="0"/>
              </a:rPr>
              <a:t> </a:t>
            </a:r>
            <a:r>
              <a:rPr lang="en-GB" sz="2800" dirty="0" err="1">
                <a:solidFill>
                  <a:schemeClr val="tx1"/>
                </a:solidFill>
                <a:latin typeface="Arial" charset="0"/>
              </a:rPr>
              <a:t>maken</a:t>
            </a:r>
            <a:r>
              <a:rPr lang="en-GB" sz="2800" dirty="0">
                <a:solidFill>
                  <a:schemeClr val="tx1"/>
                </a:solidFill>
                <a:latin typeface="Arial" charset="0"/>
              </a:rPr>
              <a:t> </a:t>
            </a:r>
            <a:r>
              <a:rPr lang="en-GB" sz="2800" dirty="0" err="1">
                <a:solidFill>
                  <a:schemeClr val="tx1"/>
                </a:solidFill>
                <a:latin typeface="Arial" charset="0"/>
              </a:rPr>
              <a:t>voedselketens</a:t>
            </a:r>
            <a:r>
              <a:rPr lang="en-GB" sz="2800" dirty="0">
                <a:solidFill>
                  <a:schemeClr val="tx1"/>
                </a:solidFill>
                <a:latin typeface="Arial" charset="0"/>
              </a:rPr>
              <a:t> </a:t>
            </a:r>
            <a:r>
              <a:rPr lang="en-GB" sz="2800" dirty="0" err="1">
                <a:solidFill>
                  <a:schemeClr val="tx1"/>
                </a:solidFill>
                <a:latin typeface="Arial" charset="0"/>
              </a:rPr>
              <a:t>rond</a:t>
            </a:r>
            <a:r>
              <a:rPr lang="en-GB" sz="2800" dirty="0">
                <a:solidFill>
                  <a:schemeClr val="tx1"/>
                </a:solidFill>
                <a:latin typeface="Arial" charset="0"/>
              </a:rPr>
              <a:t/>
            </a:r>
            <a:br>
              <a:rPr lang="en-GB" sz="2800" dirty="0">
                <a:solidFill>
                  <a:schemeClr val="tx1"/>
                </a:solidFill>
                <a:latin typeface="Arial" charset="0"/>
              </a:rPr>
            </a:br>
            <a:endParaRPr lang="nl-NL" sz="2800" dirty="0">
              <a:solidFill>
                <a:schemeClr val="tx1"/>
              </a:solidFill>
              <a:latin typeface="Arial" charset="0"/>
            </a:endParaRPr>
          </a:p>
        </p:txBody>
      </p:sp>
      <p:pic>
        <p:nvPicPr>
          <p:cNvPr id="4" name="Picture 2" descr="P:\Model course project\1_Marine Environment\gebruikte illustraties Marine Environment\6_Circular_food_chain2 kl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0" y="981075"/>
            <a:ext cx="2811463"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1863" y="2895600"/>
            <a:ext cx="28416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JL-RECHTS 9"/>
          <p:cNvSpPr>
            <a:spLocks noChangeArrowheads="1"/>
          </p:cNvSpPr>
          <p:nvPr/>
        </p:nvSpPr>
        <p:spPr bwMode="auto">
          <a:xfrm flipH="1">
            <a:off x="5580063" y="3573463"/>
            <a:ext cx="504825" cy="647700"/>
          </a:xfrm>
          <a:prstGeom prst="rightArrow">
            <a:avLst>
              <a:gd name="adj1" fmla="val 50000"/>
              <a:gd name="adj2" fmla="val 50000"/>
            </a:avLst>
          </a:prstGeom>
          <a:solidFill>
            <a:srgbClr val="FF0000">
              <a:alpha val="39999"/>
            </a:srgbClr>
          </a:solidFill>
          <a:ln w="9525">
            <a:solidFill>
              <a:schemeClr val="tx1"/>
            </a:solidFill>
            <a:round/>
            <a:headEnd/>
            <a:tailEnd/>
          </a:ln>
        </p:spPr>
        <p:txBody>
          <a:bodyPr/>
          <a:lstStyle/>
          <a:p>
            <a:pPr eaLnBrk="0" hangingPunct="0"/>
            <a:endParaRPr lang="nl-NL" sz="2400">
              <a:latin typeface="Times New Roman" charset="0"/>
            </a:endParaRPr>
          </a:p>
        </p:txBody>
      </p:sp>
      <p:sp>
        <p:nvSpPr>
          <p:cNvPr id="7" name="PIJL-RECHTS 10"/>
          <p:cNvSpPr>
            <a:spLocks noChangeArrowheads="1"/>
          </p:cNvSpPr>
          <p:nvPr/>
        </p:nvSpPr>
        <p:spPr bwMode="auto">
          <a:xfrm flipH="1">
            <a:off x="5580063" y="4508500"/>
            <a:ext cx="504825" cy="649288"/>
          </a:xfrm>
          <a:prstGeom prst="rightArrow">
            <a:avLst>
              <a:gd name="adj1" fmla="val 50000"/>
              <a:gd name="adj2" fmla="val 50000"/>
            </a:avLst>
          </a:prstGeom>
          <a:solidFill>
            <a:srgbClr val="FF0000">
              <a:alpha val="39999"/>
            </a:srgbClr>
          </a:solidFill>
          <a:ln w="9525">
            <a:solidFill>
              <a:schemeClr val="tx1"/>
            </a:solidFill>
            <a:round/>
            <a:headEnd/>
            <a:tailEnd/>
          </a:ln>
        </p:spPr>
        <p:txBody>
          <a:bodyPr/>
          <a:lstStyle/>
          <a:p>
            <a:pPr eaLnBrk="0" hangingPunct="0"/>
            <a:endParaRPr lang="nl-NL" sz="2400">
              <a:latin typeface="Times New Roman"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3546475"/>
            <a:ext cx="34321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9"/>
          <p:cNvSpPr>
            <a:spLocks noChangeArrowheads="1"/>
          </p:cNvSpPr>
          <p:nvPr/>
        </p:nvSpPr>
        <p:spPr bwMode="auto">
          <a:xfrm>
            <a:off x="3244850" y="5589588"/>
            <a:ext cx="431800" cy="287337"/>
          </a:xfrm>
          <a:prstGeom prst="rect">
            <a:avLst/>
          </a:prstGeom>
          <a:solidFill>
            <a:srgbClr val="FF0000">
              <a:alpha val="41960"/>
            </a:srgbClr>
          </a:solidFill>
          <a:ln w="9525">
            <a:solidFill>
              <a:schemeClr val="tx1"/>
            </a:solidFill>
            <a:round/>
            <a:headEnd/>
            <a:tailEnd/>
          </a:ln>
        </p:spPr>
        <p:txBody>
          <a:bodyPr/>
          <a:lstStyle/>
          <a:p>
            <a:pPr eaLnBrk="0" hangingPunct="0"/>
            <a:endParaRPr lang="nl-NL" sz="2400">
              <a:latin typeface="Times New Roman" charset="0"/>
            </a:endParaRPr>
          </a:p>
        </p:txBody>
      </p:sp>
    </p:spTree>
    <p:extLst>
      <p:ext uri="{BB962C8B-B14F-4D97-AF65-F5344CB8AC3E}">
        <p14:creationId xmlns:p14="http://schemas.microsoft.com/office/powerpoint/2010/main" val="42436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7" name="Rectangle 2"/>
          <p:cNvSpPr txBox="1">
            <a:spLocks noChangeArrowheads="1"/>
          </p:cNvSpPr>
          <p:nvPr/>
        </p:nvSpPr>
        <p:spPr bwMode="auto">
          <a:xfrm>
            <a:off x="228600" y="1730375"/>
            <a:ext cx="8686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defRPr/>
            </a:pPr>
            <a:r>
              <a:rPr kumimoji="1" lang="nl-NL" sz="3200" b="0" kern="0" dirty="0" smtClean="0">
                <a:solidFill>
                  <a:schemeClr val="tx1"/>
                </a:solidFill>
                <a:latin typeface="Arial" charset="0"/>
                <a:cs typeface="Arial" charset="0"/>
              </a:rPr>
              <a:t/>
            </a:r>
            <a:br>
              <a:rPr kumimoji="1" lang="nl-NL" sz="3200" b="0" kern="0" dirty="0" smtClean="0">
                <a:solidFill>
                  <a:schemeClr val="tx1"/>
                </a:solidFill>
                <a:latin typeface="Arial" charset="0"/>
                <a:cs typeface="Arial" charset="0"/>
              </a:rPr>
            </a:br>
            <a:r>
              <a:rPr kumimoji="1" lang="nl-NL" sz="2800" b="0" kern="0" dirty="0" smtClean="0">
                <a:solidFill>
                  <a:schemeClr val="tx1"/>
                </a:solidFill>
                <a:latin typeface="Arial" charset="0"/>
                <a:cs typeface="Arial" charset="0"/>
              </a:rPr>
              <a:t>Eerst even dit...</a:t>
            </a:r>
            <a:endParaRPr kumimoji="1" lang="nl-NL" sz="2400" b="0" kern="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p:nvPr>
        </p:nvSpPr>
        <p:spPr>
          <a:xfrm>
            <a:off x="457200" y="117475"/>
            <a:ext cx="8229600" cy="1295400"/>
          </a:xfrm>
        </p:spPr>
        <p:txBody>
          <a:bodyPr/>
          <a:lstStyle/>
          <a:p>
            <a:r>
              <a:rPr lang="en-GB" sz="2800" dirty="0" err="1" smtClean="0">
                <a:solidFill>
                  <a:schemeClr val="tx1"/>
                </a:solidFill>
                <a:latin typeface="Arial" charset="0"/>
              </a:rPr>
              <a:t>Voedselweb</a:t>
            </a:r>
            <a:r>
              <a:rPr lang="en-GB" sz="2800" dirty="0" smtClean="0">
                <a:solidFill>
                  <a:schemeClr val="tx1"/>
                </a:solidFill>
                <a:latin typeface="Arial" charset="0"/>
              </a:rPr>
              <a:t> </a:t>
            </a:r>
            <a:r>
              <a:rPr lang="en-GB" sz="2800" dirty="0" err="1" smtClean="0">
                <a:solidFill>
                  <a:schemeClr val="tx1"/>
                </a:solidFill>
                <a:latin typeface="Arial" charset="0"/>
              </a:rPr>
              <a:t>Noordzee</a:t>
            </a:r>
            <a:endParaRPr lang="nl-NL" sz="2800" dirty="0">
              <a:solidFill>
                <a:schemeClr val="tx1"/>
              </a:solidFill>
              <a:latin typeface="Arial"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1600" y="1325613"/>
            <a:ext cx="7334150" cy="413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53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4" name="Picture 5" descr="P:\Visserijkunde upgrade\_Ecologie\gebruikte afbeeldingen ecologie\food web NorthWest Atlantic IMMA edited N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64832"/>
            <a:ext cx="44688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aufi.no/Files/System/AUFI_2008/images/capeli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65950" y="4149725"/>
            <a:ext cx="19716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static.guim.co.uk/sys-images/Guardian/Pix/pictures/2011/8/10/1312990645597/Atlantic-cod-swimming-008.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65950" y="1484313"/>
            <a:ext cx="2016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94525" y="2808288"/>
            <a:ext cx="1873250" cy="124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539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2" name="Rectangle 1"/>
          <p:cNvSpPr/>
          <p:nvPr/>
        </p:nvSpPr>
        <p:spPr>
          <a:xfrm>
            <a:off x="609600" y="2286000"/>
            <a:ext cx="4572000" cy="2234458"/>
          </a:xfrm>
          <a:prstGeom prst="rect">
            <a:avLst/>
          </a:prstGeom>
        </p:spPr>
        <p:txBody>
          <a:bodyPr>
            <a:spAutoFit/>
          </a:bodyPr>
          <a:lstStyle/>
          <a:p>
            <a:pPr>
              <a:spcBef>
                <a:spcPct val="20000"/>
              </a:spcBef>
              <a:buClr>
                <a:srgbClr val="1088D6"/>
              </a:buClr>
              <a:buSzPct val="70000"/>
              <a:buFont typeface="Monotype Sorts" charset="2"/>
              <a:buNone/>
            </a:pPr>
            <a:r>
              <a:rPr kumimoji="1" lang="da-DK" sz="2400" b="0" dirty="0" smtClean="0"/>
              <a:t>5 </a:t>
            </a:r>
            <a:r>
              <a:rPr kumimoji="1" lang="da-DK" sz="2400" b="0" dirty="0"/>
              <a:t>ml zeewater:</a:t>
            </a:r>
          </a:p>
          <a:p>
            <a:pPr>
              <a:spcBef>
                <a:spcPct val="20000"/>
              </a:spcBef>
              <a:buClr>
                <a:srgbClr val="1088D6"/>
              </a:buClr>
              <a:buSzPct val="70000"/>
              <a:buFont typeface="Wingdings" pitchFamily="2" charset="2"/>
              <a:buChar char="§"/>
            </a:pPr>
            <a:endParaRPr kumimoji="1" lang="da-DK" sz="2400" b="0" dirty="0"/>
          </a:p>
          <a:p>
            <a:pPr>
              <a:spcBef>
                <a:spcPct val="20000"/>
              </a:spcBef>
              <a:buClr>
                <a:srgbClr val="1088D6"/>
              </a:buClr>
              <a:buSzPct val="70000"/>
            </a:pPr>
            <a:r>
              <a:rPr kumimoji="1" lang="da-DK" sz="2400" b="0" dirty="0" smtClean="0"/>
              <a:t>500.000 </a:t>
            </a:r>
            <a:r>
              <a:rPr kumimoji="1" lang="da-DK" sz="2400" b="0" dirty="0"/>
              <a:t>algen</a:t>
            </a:r>
          </a:p>
          <a:p>
            <a:pPr>
              <a:spcBef>
                <a:spcPct val="20000"/>
              </a:spcBef>
              <a:buClr>
                <a:srgbClr val="1088D6"/>
              </a:buClr>
              <a:buSzPct val="70000"/>
            </a:pPr>
            <a:r>
              <a:rPr kumimoji="1" lang="da-DK" sz="2400" b="0" dirty="0"/>
              <a:t>&gt; </a:t>
            </a:r>
            <a:r>
              <a:rPr kumimoji="1" lang="da-DK" sz="2400" b="0" dirty="0" smtClean="0"/>
              <a:t>5.000.000 </a:t>
            </a:r>
            <a:r>
              <a:rPr kumimoji="1" lang="da-DK" sz="2400" b="0" dirty="0"/>
              <a:t>bacteriën</a:t>
            </a:r>
          </a:p>
          <a:p>
            <a:pPr>
              <a:spcBef>
                <a:spcPct val="20000"/>
              </a:spcBef>
              <a:buClr>
                <a:srgbClr val="1088D6"/>
              </a:buClr>
              <a:buSzPct val="70000"/>
            </a:pPr>
            <a:r>
              <a:rPr kumimoji="1" lang="da-DK" sz="2400" b="0" dirty="0"/>
              <a:t>&gt; </a:t>
            </a:r>
            <a:r>
              <a:rPr kumimoji="1" lang="da-DK" sz="2400" b="0" dirty="0" smtClean="0"/>
              <a:t>50.000.000 </a:t>
            </a:r>
            <a:r>
              <a:rPr kumimoji="1" lang="da-DK" sz="2400" b="0" dirty="0"/>
              <a:t>virussen</a:t>
            </a:r>
          </a:p>
        </p:txBody>
      </p:sp>
      <p:sp>
        <p:nvSpPr>
          <p:cNvPr id="4" name="Titel 1"/>
          <p:cNvSpPr>
            <a:spLocks noGrp="1"/>
          </p:cNvSpPr>
          <p:nvPr>
            <p:ph type="title"/>
          </p:nvPr>
        </p:nvSpPr>
        <p:spPr>
          <a:xfrm>
            <a:off x="457200" y="117475"/>
            <a:ext cx="8229600" cy="1295400"/>
          </a:xfrm>
        </p:spPr>
        <p:txBody>
          <a:bodyPr/>
          <a:lstStyle/>
          <a:p>
            <a:r>
              <a:rPr lang="en-GB" sz="2800" dirty="0" err="1" smtClean="0">
                <a:solidFill>
                  <a:schemeClr val="tx1"/>
                </a:solidFill>
                <a:latin typeface="Arial" charset="0"/>
              </a:rPr>
              <a:t>Wel</a:t>
            </a:r>
            <a:r>
              <a:rPr lang="en-GB" sz="2800" dirty="0" smtClean="0">
                <a:solidFill>
                  <a:schemeClr val="tx1"/>
                </a:solidFill>
                <a:latin typeface="Arial" charset="0"/>
              </a:rPr>
              <a:t> </a:t>
            </a:r>
            <a:r>
              <a:rPr lang="en-GB" sz="2800" dirty="0" err="1" smtClean="0">
                <a:solidFill>
                  <a:schemeClr val="tx1"/>
                </a:solidFill>
                <a:latin typeface="Arial" charset="0"/>
              </a:rPr>
              <a:t>eens</a:t>
            </a:r>
            <a:r>
              <a:rPr lang="en-GB" sz="2800" dirty="0" smtClean="0">
                <a:solidFill>
                  <a:schemeClr val="tx1"/>
                </a:solidFill>
                <a:latin typeface="Arial" charset="0"/>
              </a:rPr>
              <a:t> </a:t>
            </a:r>
            <a:r>
              <a:rPr lang="en-GB" sz="2800" dirty="0" err="1" smtClean="0">
                <a:solidFill>
                  <a:schemeClr val="tx1"/>
                </a:solidFill>
                <a:latin typeface="Arial" charset="0"/>
              </a:rPr>
              <a:t>een</a:t>
            </a:r>
            <a:r>
              <a:rPr lang="en-GB" sz="2800" dirty="0" smtClean="0">
                <a:solidFill>
                  <a:schemeClr val="tx1"/>
                </a:solidFill>
                <a:latin typeface="Arial" charset="0"/>
              </a:rPr>
              <a:t> </a:t>
            </a:r>
            <a:r>
              <a:rPr lang="en-GB" sz="2800" dirty="0" err="1" smtClean="0">
                <a:solidFill>
                  <a:schemeClr val="tx1"/>
                </a:solidFill>
                <a:latin typeface="Arial" charset="0"/>
              </a:rPr>
              <a:t>slokje</a:t>
            </a:r>
            <a:r>
              <a:rPr lang="en-GB" sz="2800" dirty="0" smtClean="0">
                <a:solidFill>
                  <a:schemeClr val="tx1"/>
                </a:solidFill>
                <a:latin typeface="Arial" charset="0"/>
              </a:rPr>
              <a:t> </a:t>
            </a:r>
            <a:r>
              <a:rPr lang="en-GB" sz="2800" dirty="0" err="1" smtClean="0">
                <a:solidFill>
                  <a:schemeClr val="tx1"/>
                </a:solidFill>
                <a:latin typeface="Arial" charset="0"/>
              </a:rPr>
              <a:t>zeewater</a:t>
            </a:r>
            <a:r>
              <a:rPr lang="en-GB" sz="2800" dirty="0" smtClean="0">
                <a:solidFill>
                  <a:schemeClr val="tx1"/>
                </a:solidFill>
                <a:latin typeface="Arial" charset="0"/>
              </a:rPr>
              <a:t> </a:t>
            </a:r>
            <a:r>
              <a:rPr lang="en-GB" sz="2800" dirty="0" err="1" smtClean="0">
                <a:solidFill>
                  <a:schemeClr val="tx1"/>
                </a:solidFill>
                <a:latin typeface="Arial" charset="0"/>
              </a:rPr>
              <a:t>binnengekregen</a:t>
            </a:r>
            <a:r>
              <a:rPr lang="en-GB" sz="2800" dirty="0" smtClean="0">
                <a:solidFill>
                  <a:schemeClr val="tx1"/>
                </a:solidFill>
                <a:latin typeface="Arial" charset="0"/>
              </a:rPr>
              <a:t>?</a:t>
            </a:r>
            <a:endParaRPr lang="nl-NL" sz="2800" dirty="0">
              <a:solidFill>
                <a:schemeClr val="tx1"/>
              </a:solidFill>
              <a:latin typeface="Arial" charset="0"/>
            </a:endParaRPr>
          </a:p>
        </p:txBody>
      </p:sp>
      <p:pic>
        <p:nvPicPr>
          <p:cNvPr id="10242" name="Picture 2" descr="http://vignette2.wikia.nocookie.net/spongefan/images/d/db/Plankton_and_family.jpg/revision/latest?cb=2013031317561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4310254" cy="241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p:nvPr>
        </p:nvSpPr>
        <p:spPr>
          <a:xfrm>
            <a:off x="457200" y="117475"/>
            <a:ext cx="8229600" cy="1295400"/>
          </a:xfrm>
        </p:spPr>
        <p:txBody>
          <a:bodyPr/>
          <a:lstStyle/>
          <a:p>
            <a:r>
              <a:rPr lang="en-GB" sz="2800" dirty="0" smtClean="0">
                <a:solidFill>
                  <a:schemeClr val="tx1"/>
                </a:solidFill>
                <a:latin typeface="Arial" charset="0"/>
              </a:rPr>
              <a:t>De </a:t>
            </a:r>
            <a:r>
              <a:rPr lang="en-GB" sz="2800" dirty="0" err="1" smtClean="0">
                <a:solidFill>
                  <a:schemeClr val="tx1"/>
                </a:solidFill>
                <a:latin typeface="Arial" charset="0"/>
              </a:rPr>
              <a:t>diepzee</a:t>
            </a:r>
            <a:endParaRPr lang="nl-NL" sz="2800" dirty="0">
              <a:solidFill>
                <a:schemeClr val="tx1"/>
              </a:solidFill>
              <a:latin typeface="Arial" charset="0"/>
            </a:endParaRPr>
          </a:p>
        </p:txBody>
      </p:sp>
      <p:pic>
        <p:nvPicPr>
          <p:cNvPr id="11266" name="Picture 2" descr="https://i.ytimg.com/vi/KEjU6RhoSGU/maxresdefault.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5400" y="1600200"/>
            <a:ext cx="67437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481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p:nvPr>
        </p:nvSpPr>
        <p:spPr>
          <a:xfrm>
            <a:off x="457200" y="117475"/>
            <a:ext cx="8229600" cy="1295400"/>
          </a:xfrm>
        </p:spPr>
        <p:txBody>
          <a:bodyPr/>
          <a:lstStyle/>
          <a:p>
            <a:r>
              <a:rPr lang="en-GB" sz="2800" dirty="0" smtClean="0">
                <a:solidFill>
                  <a:schemeClr val="tx1"/>
                </a:solidFill>
                <a:latin typeface="Arial" charset="0"/>
              </a:rPr>
              <a:t>De </a:t>
            </a:r>
            <a:r>
              <a:rPr lang="en-GB" sz="2800" dirty="0" err="1" smtClean="0">
                <a:solidFill>
                  <a:schemeClr val="tx1"/>
                </a:solidFill>
                <a:latin typeface="Arial" charset="0"/>
              </a:rPr>
              <a:t>diepzee</a:t>
            </a:r>
            <a:endParaRPr lang="nl-NL" sz="2800" dirty="0">
              <a:solidFill>
                <a:schemeClr val="tx1"/>
              </a:solidFill>
              <a:latin typeface="Arial" charset="0"/>
            </a:endParaRPr>
          </a:p>
        </p:txBody>
      </p:sp>
      <p:pic>
        <p:nvPicPr>
          <p:cNvPr id="4"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138" y="0"/>
            <a:ext cx="935513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608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nummer 3"/>
          <p:cNvSpPr txBox="1">
            <a:spLocks noGrp="1"/>
          </p:cNvSpPr>
          <p:nvPr/>
        </p:nvSpPr>
        <p:spPr bwMode="auto">
          <a:xfrm>
            <a:off x="8686800" y="6327775"/>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ea typeface="Geneva" charset="0"/>
                <a:cs typeface="Geneva" charset="0"/>
              </a:defRPr>
            </a:lvl1pPr>
            <a:lvl2pPr marL="742950" indent="-285750" eaLnBrk="0" hangingPunct="0">
              <a:defRPr sz="2800" b="1">
                <a:solidFill>
                  <a:schemeClr val="tx1"/>
                </a:solidFill>
                <a:latin typeface="Arial" pitchFamily="34" charset="0"/>
                <a:ea typeface="Geneva" charset="0"/>
                <a:cs typeface="Geneva" charset="0"/>
              </a:defRPr>
            </a:lvl2pPr>
            <a:lvl3pPr marL="1143000" indent="-228600" eaLnBrk="0" hangingPunct="0">
              <a:defRPr sz="2800" b="1">
                <a:solidFill>
                  <a:schemeClr val="tx1"/>
                </a:solidFill>
                <a:latin typeface="Arial" pitchFamily="34" charset="0"/>
                <a:ea typeface="Geneva" charset="0"/>
                <a:cs typeface="Geneva" charset="0"/>
              </a:defRPr>
            </a:lvl3pPr>
            <a:lvl4pPr marL="1600200" indent="-228600" eaLnBrk="0" hangingPunct="0">
              <a:defRPr sz="2800" b="1">
                <a:solidFill>
                  <a:schemeClr val="tx1"/>
                </a:solidFill>
                <a:latin typeface="Arial" pitchFamily="34" charset="0"/>
                <a:ea typeface="Geneva" charset="0"/>
                <a:cs typeface="Geneva" charset="0"/>
              </a:defRPr>
            </a:lvl4pPr>
            <a:lvl5pPr marL="2057400" indent="-228600" eaLnBrk="0" hangingPunct="0">
              <a:defRPr sz="2800" b="1">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9pPr>
          </a:lstStyle>
          <a:p>
            <a:pPr algn="ctr">
              <a:spcBef>
                <a:spcPct val="50000"/>
              </a:spcBef>
            </a:pPr>
            <a:fld id="{6B66CAE1-3626-43A7-BE37-3D24B7767285}" type="slidenum">
              <a:rPr lang="en-US" sz="1000" b="0">
                <a:solidFill>
                  <a:srgbClr val="0A2E83"/>
                </a:solidFill>
              </a:rPr>
              <a:pPr algn="ctr">
                <a:spcBef>
                  <a:spcPct val="50000"/>
                </a:spcBef>
              </a:pPr>
              <a:t>25</a:t>
            </a:fld>
            <a:endParaRPr lang="en-US" sz="1000" b="0">
              <a:solidFill>
                <a:srgbClr val="0A2E83"/>
              </a:solidFill>
            </a:endParaRPr>
          </a:p>
        </p:txBody>
      </p:sp>
      <p:pic>
        <p:nvPicPr>
          <p:cNvPr id="25603" name="Picture 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4427538"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3284984"/>
            <a:ext cx="3001962"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95738" y="0"/>
            <a:ext cx="5148262"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hthoek 18"/>
          <p:cNvSpPr>
            <a:spLocks noChangeArrowheads="1"/>
          </p:cNvSpPr>
          <p:nvPr/>
        </p:nvSpPr>
        <p:spPr bwMode="auto">
          <a:xfrm>
            <a:off x="7740650" y="2924175"/>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chemeClr val="bg1"/>
                </a:solidFill>
              </a:rPr>
              <a:t>barreleye fish</a:t>
            </a:r>
            <a:endParaRPr lang="nl-NL" sz="1400" b="0" i="1">
              <a:solidFill>
                <a:schemeClr val="bg1"/>
              </a:solidFill>
            </a:endParaRPr>
          </a:p>
        </p:txBody>
      </p:sp>
      <p:sp>
        <p:nvSpPr>
          <p:cNvPr id="25608" name="Rechthoek 20"/>
          <p:cNvSpPr>
            <a:spLocks noChangeArrowheads="1"/>
          </p:cNvSpPr>
          <p:nvPr/>
        </p:nvSpPr>
        <p:spPr bwMode="auto">
          <a:xfrm>
            <a:off x="6227763" y="65500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a:solidFill>
                  <a:schemeClr val="bg1"/>
                </a:solidFill>
              </a:rPr>
              <a:t>giant isopod</a:t>
            </a:r>
            <a:endParaRPr lang="nl-NL" sz="1400" b="0" i="1">
              <a:solidFill>
                <a:schemeClr val="bg1"/>
              </a:solidFill>
            </a:endParaRPr>
          </a:p>
        </p:txBody>
      </p:sp>
      <p:pic>
        <p:nvPicPr>
          <p:cNvPr id="38914" name="Picture 2" descr="http://l1.yimg.com/bt/api/res/1.2/O52sHHhSHlJyAfpouRr5pQ--/YXBwaWQ9eW5ld3M7Zmk9aW5zZXQ7aD00MTE7cT03OTt3PTU3NQ--/http:/media.zenfs.com/en_US/News/LiveScience.com/oarfish-still.JPG137090006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9560" y="4401218"/>
            <a:ext cx="3475416" cy="2484166"/>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21"/>
          <p:cNvSpPr>
            <a:spLocks noChangeArrowheads="1"/>
          </p:cNvSpPr>
          <p:nvPr/>
        </p:nvSpPr>
        <p:spPr bwMode="auto">
          <a:xfrm>
            <a:off x="144463" y="6288415"/>
            <a:ext cx="1556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dirty="0">
                <a:solidFill>
                  <a:schemeClr val="bg1"/>
                </a:solidFill>
              </a:rPr>
              <a:t>o</a:t>
            </a:r>
            <a:r>
              <a:rPr lang="en-US" sz="1400" b="0" i="1" dirty="0" smtClean="0">
                <a:solidFill>
                  <a:schemeClr val="bg1"/>
                </a:solidFill>
              </a:rPr>
              <a:t>arfish</a:t>
            </a:r>
          </a:p>
          <a:p>
            <a:r>
              <a:rPr lang="en-US" sz="1400" b="0" i="1" dirty="0" smtClean="0">
                <a:solidFill>
                  <a:schemeClr val="bg1"/>
                </a:solidFill>
              </a:rPr>
              <a:t>max </a:t>
            </a:r>
            <a:r>
              <a:rPr lang="en-US" sz="1400" b="0" i="1" dirty="0" err="1" smtClean="0">
                <a:solidFill>
                  <a:schemeClr val="bg1"/>
                </a:solidFill>
              </a:rPr>
              <a:t>lengte</a:t>
            </a:r>
            <a:r>
              <a:rPr lang="en-US" sz="1400" b="0" i="1" dirty="0" smtClean="0">
                <a:solidFill>
                  <a:schemeClr val="bg1"/>
                </a:solidFill>
              </a:rPr>
              <a:t> 8,5 m</a:t>
            </a:r>
            <a:endParaRPr lang="nl-NL" sz="1400" b="0" i="1" dirty="0">
              <a:solidFill>
                <a:schemeClr val="bg1"/>
              </a:solidFill>
            </a:endParaRPr>
          </a:p>
        </p:txBody>
      </p:sp>
      <p:pic>
        <p:nvPicPr>
          <p:cNvPr id="15" name="Picture 1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59113" y="3303984"/>
            <a:ext cx="30972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hoek 21"/>
          <p:cNvSpPr>
            <a:spLocks noChangeArrowheads="1"/>
          </p:cNvSpPr>
          <p:nvPr/>
        </p:nvSpPr>
        <p:spPr bwMode="auto">
          <a:xfrm>
            <a:off x="3203575" y="6550025"/>
            <a:ext cx="1400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0" i="1" dirty="0" err="1">
                <a:solidFill>
                  <a:schemeClr val="bg1"/>
                </a:solidFill>
              </a:rPr>
              <a:t>dumbo</a:t>
            </a:r>
            <a:r>
              <a:rPr lang="en-US" sz="1400" b="0" i="1" dirty="0">
                <a:solidFill>
                  <a:schemeClr val="bg1"/>
                </a:solidFill>
              </a:rPr>
              <a:t> octopus</a:t>
            </a:r>
            <a:endParaRPr lang="nl-NL" sz="1400" b="0" i="1" dirty="0">
              <a:solidFill>
                <a:schemeClr val="bg1"/>
              </a:solidFill>
            </a:endParaRPr>
          </a:p>
        </p:txBody>
      </p:sp>
    </p:spTree>
    <p:extLst>
      <p:ext uri="{BB962C8B-B14F-4D97-AF65-F5344CB8AC3E}">
        <p14:creationId xmlns:p14="http://schemas.microsoft.com/office/powerpoint/2010/main" val="557071368"/>
      </p:ext>
    </p:extLst>
  </p:cSld>
  <p:clrMapOvr>
    <a:masterClrMapping/>
  </p:clrMapOvr>
  <p:transition spd="slow" advClick="0"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nummer 3"/>
          <p:cNvSpPr txBox="1">
            <a:spLocks noGrp="1"/>
          </p:cNvSpPr>
          <p:nvPr/>
        </p:nvSpPr>
        <p:spPr bwMode="auto">
          <a:xfrm>
            <a:off x="8686800" y="6327775"/>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ea typeface="Geneva" charset="0"/>
                <a:cs typeface="Geneva" charset="0"/>
              </a:defRPr>
            </a:lvl1pPr>
            <a:lvl2pPr marL="742950" indent="-285750" eaLnBrk="0" hangingPunct="0">
              <a:defRPr sz="2800" b="1">
                <a:solidFill>
                  <a:schemeClr val="tx1"/>
                </a:solidFill>
                <a:latin typeface="Arial" pitchFamily="34" charset="0"/>
                <a:ea typeface="Geneva" charset="0"/>
                <a:cs typeface="Geneva" charset="0"/>
              </a:defRPr>
            </a:lvl2pPr>
            <a:lvl3pPr marL="1143000" indent="-228600" eaLnBrk="0" hangingPunct="0">
              <a:defRPr sz="2800" b="1">
                <a:solidFill>
                  <a:schemeClr val="tx1"/>
                </a:solidFill>
                <a:latin typeface="Arial" pitchFamily="34" charset="0"/>
                <a:ea typeface="Geneva" charset="0"/>
                <a:cs typeface="Geneva" charset="0"/>
              </a:defRPr>
            </a:lvl3pPr>
            <a:lvl4pPr marL="1600200" indent="-228600" eaLnBrk="0" hangingPunct="0">
              <a:defRPr sz="2800" b="1">
                <a:solidFill>
                  <a:schemeClr val="tx1"/>
                </a:solidFill>
                <a:latin typeface="Arial" pitchFamily="34" charset="0"/>
                <a:ea typeface="Geneva" charset="0"/>
                <a:cs typeface="Geneva" charset="0"/>
              </a:defRPr>
            </a:lvl4pPr>
            <a:lvl5pPr marL="2057400" indent="-228600" eaLnBrk="0" hangingPunct="0">
              <a:defRPr sz="2800" b="1">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9pPr>
          </a:lstStyle>
          <a:p>
            <a:pPr algn="ctr">
              <a:spcBef>
                <a:spcPct val="50000"/>
              </a:spcBef>
            </a:pPr>
            <a:fld id="{0292903E-3455-4C0E-8AA7-0CB1E6A32114}" type="slidenum">
              <a:rPr lang="en-US" sz="1000" b="0">
                <a:solidFill>
                  <a:srgbClr val="0A2E83"/>
                </a:solidFill>
              </a:rPr>
              <a:pPr algn="ctr">
                <a:spcBef>
                  <a:spcPct val="50000"/>
                </a:spcBef>
              </a:pPr>
              <a:t>26</a:t>
            </a:fld>
            <a:endParaRPr lang="en-US" sz="1000" b="0">
              <a:solidFill>
                <a:srgbClr val="0A2E83"/>
              </a:solidFill>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07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484879"/>
      </p:ext>
    </p:extLst>
  </p:cSld>
  <p:clrMapOvr>
    <a:masterClrMapping/>
  </p:clrMapOvr>
  <p:transition spd="slow"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nummer 3"/>
          <p:cNvSpPr txBox="1">
            <a:spLocks noGrp="1"/>
          </p:cNvSpPr>
          <p:nvPr/>
        </p:nvSpPr>
        <p:spPr bwMode="auto">
          <a:xfrm>
            <a:off x="8686800" y="6327775"/>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ea typeface="Geneva" charset="0"/>
                <a:cs typeface="Geneva" charset="0"/>
              </a:defRPr>
            </a:lvl1pPr>
            <a:lvl2pPr marL="742950" indent="-285750" eaLnBrk="0" hangingPunct="0">
              <a:defRPr sz="2800" b="1">
                <a:solidFill>
                  <a:schemeClr val="tx1"/>
                </a:solidFill>
                <a:latin typeface="Arial" pitchFamily="34" charset="0"/>
                <a:ea typeface="Geneva" charset="0"/>
                <a:cs typeface="Geneva" charset="0"/>
              </a:defRPr>
            </a:lvl2pPr>
            <a:lvl3pPr marL="1143000" indent="-228600" eaLnBrk="0" hangingPunct="0">
              <a:defRPr sz="2800" b="1">
                <a:solidFill>
                  <a:schemeClr val="tx1"/>
                </a:solidFill>
                <a:latin typeface="Arial" pitchFamily="34" charset="0"/>
                <a:ea typeface="Geneva" charset="0"/>
                <a:cs typeface="Geneva" charset="0"/>
              </a:defRPr>
            </a:lvl3pPr>
            <a:lvl4pPr marL="1600200" indent="-228600" eaLnBrk="0" hangingPunct="0">
              <a:defRPr sz="2800" b="1">
                <a:solidFill>
                  <a:schemeClr val="tx1"/>
                </a:solidFill>
                <a:latin typeface="Arial" pitchFamily="34" charset="0"/>
                <a:ea typeface="Geneva" charset="0"/>
                <a:cs typeface="Geneva" charset="0"/>
              </a:defRPr>
            </a:lvl4pPr>
            <a:lvl5pPr marL="2057400" indent="-228600" eaLnBrk="0" hangingPunct="0">
              <a:defRPr sz="2800" b="1">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800" b="1">
                <a:solidFill>
                  <a:schemeClr val="tx1"/>
                </a:solidFill>
                <a:latin typeface="Arial" pitchFamily="34" charset="0"/>
                <a:ea typeface="Geneva" charset="0"/>
                <a:cs typeface="Geneva" charset="0"/>
              </a:defRPr>
            </a:lvl9pPr>
          </a:lstStyle>
          <a:p>
            <a:pPr algn="ctr">
              <a:spcBef>
                <a:spcPct val="50000"/>
              </a:spcBef>
            </a:pPr>
            <a:fld id="{80951A69-B2C2-4E87-8B3C-04C80D151245}" type="slidenum">
              <a:rPr lang="en-US" sz="1000" b="0">
                <a:solidFill>
                  <a:srgbClr val="0A2E83"/>
                </a:solidFill>
              </a:rPr>
              <a:pPr algn="ctr">
                <a:spcBef>
                  <a:spcPct val="50000"/>
                </a:spcBef>
              </a:pPr>
              <a:t>27</a:t>
            </a:fld>
            <a:endParaRPr lang="en-US" sz="1000" b="0">
              <a:solidFill>
                <a:srgbClr val="0A2E83"/>
              </a:solidFill>
            </a:endParaRPr>
          </a:p>
        </p:txBody>
      </p:sp>
      <p:sp>
        <p:nvSpPr>
          <p:cNvPr id="10" name="Titel 1"/>
          <p:cNvSpPr txBox="1">
            <a:spLocks/>
          </p:cNvSpPr>
          <p:nvPr/>
        </p:nvSpPr>
        <p:spPr bwMode="auto">
          <a:xfrm>
            <a:off x="611188" y="1052513"/>
            <a:ext cx="8229600" cy="1295400"/>
          </a:xfrm>
          <a:prstGeom prst="rect">
            <a:avLst/>
          </a:prstGeom>
          <a:noFill/>
          <a:ln w="9525">
            <a:noFill/>
            <a:miter lim="800000"/>
            <a:headEnd/>
            <a:tailEnd/>
          </a:ln>
        </p:spPr>
        <p:txBody>
          <a:bodyPr anchor="ctr"/>
          <a:lstStyle/>
          <a:p>
            <a:pPr algn="ctr" eaLnBrk="0" hangingPunct="0">
              <a:defRPr/>
            </a:pPr>
            <a:endParaRPr kumimoji="1" lang="nl-NL" sz="3200" b="0" kern="0" dirty="0">
              <a:solidFill>
                <a:schemeClr val="bg1"/>
              </a:solidFill>
              <a:latin typeface="+mn-lt"/>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0"/>
            <a:ext cx="34925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P:\Model course project\1_Marine Environment\gebruikte illustraties Marine Environment\hydrothermal mussels NOAA kl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4868863"/>
            <a:ext cx="264953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2492375"/>
            <a:ext cx="37147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15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74988"/>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87888" y="4941888"/>
            <a:ext cx="19716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253493"/>
      </p:ext>
    </p:extLst>
  </p:cSld>
  <p:clrMapOvr>
    <a:masterClrMapping/>
  </p:clrMapOvr>
  <p:transition spd="slow"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CB629297-0179-498C-BC44-E7D4888CA9AA}" type="slidenum">
              <a:rPr lang="en-US" smtClean="0"/>
              <a:pPr>
                <a:defRPr/>
              </a:pPr>
              <a:t>28</a:t>
            </a:fld>
            <a:endParaRPr lang="en-US"/>
          </a:p>
        </p:txBody>
      </p:sp>
      <p:pic>
        <p:nvPicPr>
          <p:cNvPr id="3" name="Picture 12" descr="http://www.lenfestocean.org/sites/default/files/orange_roughy_claire_nouvia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6345" y="-68014"/>
            <a:ext cx="10420816" cy="695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ttp://www.southernfriedscience.com/wp-content/uploads/2010/08/Full-net-of-Orange-Roughy-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3" y="1690936"/>
            <a:ext cx="4151196" cy="27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395288" y="477416"/>
            <a:ext cx="8443912" cy="575320"/>
          </a:xfrm>
          <a:prstGeom prst="rect">
            <a:avLst/>
          </a:prstGeom>
          <a:solidFill>
            <a:schemeClr val="bg1">
              <a:alpha val="56000"/>
            </a:schemeClr>
          </a:solidFill>
          <a:ln w="9525">
            <a:noFill/>
            <a:miter lim="800000"/>
            <a:headEnd/>
            <a:tailEnd/>
          </a:ln>
        </p:spPr>
        <p:txBody>
          <a:bodyPr anchor="ctr"/>
          <a:lstStyle/>
          <a:p>
            <a:pPr algn="ctr" eaLnBrk="0" hangingPunct="0">
              <a:defRPr/>
            </a:pPr>
            <a:r>
              <a:rPr kumimoji="1" lang="nl-NL" sz="3200" b="0" kern="0" dirty="0" smtClean="0">
                <a:latin typeface="+mn-lt"/>
              </a:rPr>
              <a:t>Langzame groei, lang levende soorten</a:t>
            </a:r>
            <a:endParaRPr kumimoji="1" lang="nl-NL" sz="3200" b="0" kern="0" dirty="0">
              <a:latin typeface="+mn-lt"/>
            </a:endParaRPr>
          </a:p>
        </p:txBody>
      </p:sp>
    </p:spTree>
    <p:extLst>
      <p:ext uri="{BB962C8B-B14F-4D97-AF65-F5344CB8AC3E}">
        <p14:creationId xmlns:p14="http://schemas.microsoft.com/office/powerpoint/2010/main" val="3258547523"/>
      </p:ext>
    </p:extLst>
  </p:cSld>
  <p:clrMapOvr>
    <a:masterClrMapping/>
  </p:clrMapOvr>
  <p:transition spd="slow" advClick="0"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nummer 3"/>
          <p:cNvSpPr txBox="1">
            <a:spLocks noGrp="1"/>
          </p:cNvSpPr>
          <p:nvPr/>
        </p:nvSpPr>
        <p:spPr bwMode="auto">
          <a:xfrm>
            <a:off x="8686800" y="6327775"/>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ea typeface="Geneva" pitchFamily="-105" charset="0"/>
                <a:cs typeface="Geneva" pitchFamily="-105" charset="0"/>
              </a:defRPr>
            </a:lvl1pPr>
            <a:lvl2pPr marL="742950" indent="-285750" eaLnBrk="0" hangingPunct="0">
              <a:defRPr sz="2800" b="1">
                <a:solidFill>
                  <a:schemeClr val="tx1"/>
                </a:solidFill>
                <a:latin typeface="Arial" pitchFamily="34" charset="0"/>
                <a:ea typeface="Geneva" pitchFamily="-105" charset="0"/>
                <a:cs typeface="Geneva" pitchFamily="-105" charset="0"/>
              </a:defRPr>
            </a:lvl2pPr>
            <a:lvl3pPr marL="1143000" indent="-228600" eaLnBrk="0" hangingPunct="0">
              <a:defRPr sz="2800" b="1">
                <a:solidFill>
                  <a:schemeClr val="tx1"/>
                </a:solidFill>
                <a:latin typeface="Arial" pitchFamily="34" charset="0"/>
                <a:ea typeface="Geneva" pitchFamily="-105" charset="0"/>
                <a:cs typeface="Geneva" pitchFamily="-105" charset="0"/>
              </a:defRPr>
            </a:lvl3pPr>
            <a:lvl4pPr marL="1600200" indent="-228600" eaLnBrk="0" hangingPunct="0">
              <a:defRPr sz="2800" b="1">
                <a:solidFill>
                  <a:schemeClr val="tx1"/>
                </a:solidFill>
                <a:latin typeface="Arial" pitchFamily="34" charset="0"/>
                <a:ea typeface="Geneva" pitchFamily="-105" charset="0"/>
                <a:cs typeface="Geneva" pitchFamily="-105" charset="0"/>
              </a:defRPr>
            </a:lvl4pPr>
            <a:lvl5pPr marL="2057400" indent="-228600" eaLnBrk="0" hangingPunct="0">
              <a:defRPr sz="2800" b="1">
                <a:solidFill>
                  <a:schemeClr val="tx1"/>
                </a:solidFill>
                <a:latin typeface="Arial" pitchFamily="34" charset="0"/>
                <a:ea typeface="Geneva" pitchFamily="-105" charset="0"/>
                <a:cs typeface="Geneva" pitchFamily="-105" charset="0"/>
              </a:defRPr>
            </a:lvl5pPr>
            <a:lvl6pPr marL="2514600" indent="-228600" eaLnBrk="0" fontAlgn="base" hangingPunct="0">
              <a:spcBef>
                <a:spcPct val="0"/>
              </a:spcBef>
              <a:spcAft>
                <a:spcPct val="0"/>
              </a:spcAft>
              <a:defRPr sz="2800" b="1">
                <a:solidFill>
                  <a:schemeClr val="tx1"/>
                </a:solidFill>
                <a:latin typeface="Arial" pitchFamily="34" charset="0"/>
                <a:ea typeface="Geneva" pitchFamily="-105" charset="0"/>
                <a:cs typeface="Geneva" pitchFamily="-105" charset="0"/>
              </a:defRPr>
            </a:lvl6pPr>
            <a:lvl7pPr marL="2971800" indent="-228600" eaLnBrk="0" fontAlgn="base" hangingPunct="0">
              <a:spcBef>
                <a:spcPct val="0"/>
              </a:spcBef>
              <a:spcAft>
                <a:spcPct val="0"/>
              </a:spcAft>
              <a:defRPr sz="2800" b="1">
                <a:solidFill>
                  <a:schemeClr val="tx1"/>
                </a:solidFill>
                <a:latin typeface="Arial" pitchFamily="34" charset="0"/>
                <a:ea typeface="Geneva" pitchFamily="-105" charset="0"/>
                <a:cs typeface="Geneva" pitchFamily="-105" charset="0"/>
              </a:defRPr>
            </a:lvl7pPr>
            <a:lvl8pPr marL="3429000" indent="-228600" eaLnBrk="0" fontAlgn="base" hangingPunct="0">
              <a:spcBef>
                <a:spcPct val="0"/>
              </a:spcBef>
              <a:spcAft>
                <a:spcPct val="0"/>
              </a:spcAft>
              <a:defRPr sz="2800" b="1">
                <a:solidFill>
                  <a:schemeClr val="tx1"/>
                </a:solidFill>
                <a:latin typeface="Arial" pitchFamily="34" charset="0"/>
                <a:ea typeface="Geneva" pitchFamily="-105" charset="0"/>
                <a:cs typeface="Geneva" pitchFamily="-105" charset="0"/>
              </a:defRPr>
            </a:lvl8pPr>
            <a:lvl9pPr marL="3886200" indent="-228600" eaLnBrk="0" fontAlgn="base" hangingPunct="0">
              <a:spcBef>
                <a:spcPct val="0"/>
              </a:spcBef>
              <a:spcAft>
                <a:spcPct val="0"/>
              </a:spcAft>
              <a:defRPr sz="2800" b="1">
                <a:solidFill>
                  <a:schemeClr val="tx1"/>
                </a:solidFill>
                <a:latin typeface="Arial" pitchFamily="34" charset="0"/>
                <a:ea typeface="Geneva" pitchFamily="-105" charset="0"/>
                <a:cs typeface="Geneva" pitchFamily="-105" charset="0"/>
              </a:defRPr>
            </a:lvl9pPr>
          </a:lstStyle>
          <a:p>
            <a:pPr algn="ctr">
              <a:spcBef>
                <a:spcPct val="50000"/>
              </a:spcBef>
            </a:pPr>
            <a:fld id="{69C9C755-191B-46A2-A480-578C1A64298F}" type="slidenum">
              <a:rPr lang="en-US" sz="1000" b="0">
                <a:solidFill>
                  <a:srgbClr val="0A2E83"/>
                </a:solidFill>
              </a:rPr>
              <a:pPr algn="ctr">
                <a:spcBef>
                  <a:spcPct val="50000"/>
                </a:spcBef>
              </a:pPr>
              <a:t>29</a:t>
            </a:fld>
            <a:endParaRPr lang="en-US" sz="1000" b="0">
              <a:solidFill>
                <a:srgbClr val="0A2E83"/>
              </a:solidFill>
            </a:endParaRPr>
          </a:p>
        </p:txBody>
      </p:sp>
      <p:pic>
        <p:nvPicPr>
          <p:cNvPr id="25603" name="Afbeelding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txBox="1">
            <a:spLocks/>
          </p:cNvSpPr>
          <p:nvPr/>
        </p:nvSpPr>
        <p:spPr bwMode="auto">
          <a:xfrm>
            <a:off x="4554538" y="6432550"/>
            <a:ext cx="4554537" cy="381000"/>
          </a:xfrm>
          <a:prstGeom prst="rect">
            <a:avLst/>
          </a:prstGeom>
          <a:solidFill>
            <a:schemeClr val="tx1">
              <a:alpha val="69000"/>
            </a:schemeClr>
          </a:solidFill>
          <a:ln w="9525">
            <a:noFill/>
            <a:miter lim="800000"/>
            <a:headEnd/>
            <a:tailEnd/>
          </a:ln>
        </p:spPr>
        <p:txBody>
          <a:bodyPr anchor="ctr"/>
          <a:lstStyle/>
          <a:p>
            <a:pPr eaLnBrk="0" hangingPunct="0">
              <a:defRPr/>
            </a:pPr>
            <a:r>
              <a:rPr kumimoji="1" lang="nl-NL" sz="1200" b="0" kern="0" dirty="0" smtClean="0">
                <a:solidFill>
                  <a:schemeClr val="bg1"/>
                </a:solidFill>
                <a:latin typeface="+mn-lt"/>
                <a:ea typeface="Geneva" charset="0"/>
                <a:cs typeface="Geneva" charset="0"/>
              </a:rPr>
              <a:t>Foto: </a:t>
            </a:r>
            <a:r>
              <a:rPr kumimoji="1" lang="nl-NL" sz="1200" b="0" kern="0" dirty="0" err="1">
                <a:solidFill>
                  <a:schemeClr val="bg1"/>
                </a:solidFill>
                <a:latin typeface="+mn-lt"/>
                <a:ea typeface="Geneva" charset="0"/>
                <a:cs typeface="Geneva" charset="0"/>
              </a:rPr>
              <a:t>Brooke</a:t>
            </a:r>
            <a:r>
              <a:rPr kumimoji="1" lang="nl-NL" sz="1200" b="0" kern="0" dirty="0">
                <a:solidFill>
                  <a:schemeClr val="bg1"/>
                </a:solidFill>
                <a:latin typeface="+mn-lt"/>
                <a:ea typeface="Geneva" charset="0"/>
                <a:cs typeface="Geneva" charset="0"/>
              </a:rPr>
              <a:t> et. al., NOAA OE 2005, Marine </a:t>
            </a:r>
            <a:r>
              <a:rPr kumimoji="1" lang="nl-NL" sz="1200" b="0" kern="0" dirty="0" err="1">
                <a:solidFill>
                  <a:schemeClr val="bg1"/>
                </a:solidFill>
                <a:latin typeface="+mn-lt"/>
                <a:ea typeface="Geneva" charset="0"/>
                <a:cs typeface="Geneva" charset="0"/>
              </a:rPr>
              <a:t>Photobank</a:t>
            </a:r>
            <a:endParaRPr kumimoji="1" lang="nl-NL" sz="1200" b="0" kern="0" dirty="0">
              <a:solidFill>
                <a:schemeClr val="bg1"/>
              </a:solidFill>
              <a:latin typeface="+mn-lt"/>
              <a:ea typeface="Geneva" charset="0"/>
              <a:cs typeface="Geneva" charset="0"/>
            </a:endParaRPr>
          </a:p>
        </p:txBody>
      </p:sp>
    </p:spTree>
    <p:extLst>
      <p:ext uri="{BB962C8B-B14F-4D97-AF65-F5344CB8AC3E}">
        <p14:creationId xmlns:p14="http://schemas.microsoft.com/office/powerpoint/2010/main" val="3698916503"/>
      </p:ext>
    </p:extLst>
  </p:cSld>
  <p:clrMapOvr>
    <a:masterClrMapping/>
  </p:clrMapOvr>
  <p:transition spd="slow"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3" name="Afbeelding 6" descr="Onderzoeksteam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_Beeldmateriaal\OBI\model course on IMAC batch 1 - navigators\Day 1\Erik, Marieke and students_klei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3581400"/>
            <a:ext cx="42799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56596" y="188913"/>
            <a:ext cx="2613025" cy="326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18933" y="3529013"/>
            <a:ext cx="168116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9067" y="4092575"/>
            <a:ext cx="259033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defRPr/>
            </a:pPr>
            <a:r>
              <a:rPr kumimoji="1" lang="nl-NL" sz="2400" b="0" kern="0" dirty="0" smtClean="0">
                <a:solidFill>
                  <a:schemeClr val="tx1"/>
                </a:solidFill>
                <a:latin typeface="Arial" charset="0"/>
                <a:cs typeface="Arial" charset="0"/>
              </a:rPr>
              <a:t>Biologie</a:t>
            </a:r>
          </a:p>
          <a:p>
            <a:pPr algn="l" eaLnBrk="1" hangingPunct="1">
              <a:defRPr/>
            </a:pPr>
            <a:r>
              <a:rPr kumimoji="1" lang="nl-NL" sz="2400" b="0" kern="0" dirty="0" smtClean="0">
                <a:solidFill>
                  <a:schemeClr val="tx1"/>
                </a:solidFill>
                <a:latin typeface="Arial" charset="0"/>
                <a:cs typeface="Arial" charset="0"/>
              </a:rPr>
              <a:t>Sociologie</a:t>
            </a:r>
          </a:p>
          <a:p>
            <a:pPr algn="l" eaLnBrk="1" hangingPunct="1">
              <a:defRPr/>
            </a:pPr>
            <a:r>
              <a:rPr kumimoji="1" lang="nl-NL" sz="2400" b="0" kern="0" dirty="0" smtClean="0">
                <a:solidFill>
                  <a:schemeClr val="tx1"/>
                </a:solidFill>
                <a:latin typeface="Arial" charset="0"/>
                <a:cs typeface="Arial" charset="0"/>
              </a:rPr>
              <a:t>Economie</a:t>
            </a:r>
          </a:p>
          <a:p>
            <a:pPr algn="l" eaLnBrk="1" hangingPunct="1">
              <a:defRPr/>
            </a:pPr>
            <a:endParaRPr kumimoji="1" lang="nl-NL" sz="2400" b="0" kern="0" dirty="0">
              <a:solidFill>
                <a:schemeClr val="tx1"/>
              </a:solidFill>
              <a:latin typeface="Arial" charset="0"/>
              <a:cs typeface="Arial" charset="0"/>
            </a:endParaRPr>
          </a:p>
          <a:p>
            <a:pPr algn="l" eaLnBrk="1" hangingPunct="1">
              <a:defRPr/>
            </a:pPr>
            <a:r>
              <a:rPr kumimoji="1" lang="nl-NL" sz="2400" kern="0" dirty="0" smtClean="0">
                <a:solidFill>
                  <a:schemeClr val="tx1"/>
                </a:solidFill>
                <a:latin typeface="Arial" charset="0"/>
                <a:cs typeface="Arial" charset="0"/>
              </a:rPr>
              <a:t>Mens en de zee</a:t>
            </a:r>
            <a:endParaRPr kumimoji="1" lang="nl-NL" sz="2400" kern="0" dirty="0">
              <a:solidFill>
                <a:schemeClr val="tx1"/>
              </a:solidFill>
              <a:latin typeface="Arial" charset="0"/>
              <a:cs typeface="Arial" charset="0"/>
            </a:endParaRPr>
          </a:p>
        </p:txBody>
      </p:sp>
    </p:spTree>
    <p:extLst>
      <p:ext uri="{BB962C8B-B14F-4D97-AF65-F5344CB8AC3E}">
        <p14:creationId xmlns:p14="http://schemas.microsoft.com/office/powerpoint/2010/main" val="4243692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p:nvPr>
        </p:nvSpPr>
        <p:spPr>
          <a:xfrm>
            <a:off x="457200" y="117475"/>
            <a:ext cx="8229600" cy="1295400"/>
          </a:xfrm>
        </p:spPr>
        <p:txBody>
          <a:bodyPr/>
          <a:lstStyle/>
          <a:p>
            <a:r>
              <a:rPr lang="en-GB" sz="2800" dirty="0" smtClean="0">
                <a:solidFill>
                  <a:schemeClr val="tx1"/>
                </a:solidFill>
                <a:latin typeface="Arial" charset="0"/>
              </a:rPr>
              <a:t>Wat is het </a:t>
            </a:r>
            <a:r>
              <a:rPr lang="en-GB" sz="2800" dirty="0" err="1" smtClean="0">
                <a:solidFill>
                  <a:schemeClr val="tx1"/>
                </a:solidFill>
                <a:latin typeface="Arial" charset="0"/>
              </a:rPr>
              <a:t>belang</a:t>
            </a:r>
            <a:r>
              <a:rPr lang="en-GB" sz="2800" dirty="0" smtClean="0">
                <a:solidFill>
                  <a:schemeClr val="tx1"/>
                </a:solidFill>
                <a:latin typeface="Arial" charset="0"/>
              </a:rPr>
              <a:t> van de zee </a:t>
            </a:r>
            <a:r>
              <a:rPr lang="en-GB" sz="2800" dirty="0" err="1" smtClean="0">
                <a:solidFill>
                  <a:schemeClr val="tx1"/>
                </a:solidFill>
                <a:latin typeface="Arial" charset="0"/>
              </a:rPr>
              <a:t>voor</a:t>
            </a:r>
            <a:r>
              <a:rPr lang="en-GB" sz="2800" dirty="0" smtClean="0">
                <a:solidFill>
                  <a:schemeClr val="tx1"/>
                </a:solidFill>
                <a:latin typeface="Arial" charset="0"/>
              </a:rPr>
              <a:t> de </a:t>
            </a:r>
            <a:r>
              <a:rPr lang="en-GB" sz="2800" dirty="0" err="1" smtClean="0">
                <a:solidFill>
                  <a:schemeClr val="tx1"/>
                </a:solidFill>
                <a:latin typeface="Arial" charset="0"/>
              </a:rPr>
              <a:t>mens</a:t>
            </a:r>
            <a:r>
              <a:rPr lang="en-GB" sz="2800" dirty="0" smtClean="0">
                <a:solidFill>
                  <a:schemeClr val="tx1"/>
                </a:solidFill>
                <a:latin typeface="Arial" charset="0"/>
              </a:rPr>
              <a:t>?</a:t>
            </a:r>
            <a:endParaRPr lang="nl-NL" sz="2800" dirty="0">
              <a:solidFill>
                <a:schemeClr val="tx1"/>
              </a:solidFill>
              <a:latin typeface="Arial" charset="0"/>
            </a:endParaRPr>
          </a:p>
        </p:txBody>
      </p:sp>
      <p:pic>
        <p:nvPicPr>
          <p:cNvPr id="2050" name="Picture 2" descr="https://lignumdraco.files.wordpress.com/2013/04/man-and-the-sea.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2556" y="1295400"/>
            <a:ext cx="6338887" cy="475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67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8" name="Afbeelding 4" descr="DSC_855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897309"/>
            <a:ext cx="8788023" cy="584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4"/>
          <p:cNvSpPr/>
          <p:nvPr/>
        </p:nvSpPr>
        <p:spPr>
          <a:xfrm>
            <a:off x="179512" y="6381328"/>
            <a:ext cx="5688012" cy="338137"/>
          </a:xfrm>
          <a:prstGeom prst="rect">
            <a:avLst/>
          </a:prstGeom>
        </p:spPr>
        <p:txBody>
          <a:bodyPr>
            <a:spAutoFit/>
          </a:bodyPr>
          <a:lstStyle/>
          <a:p>
            <a:pPr>
              <a:defRPr/>
            </a:pPr>
            <a:r>
              <a:rPr lang="nl-NL" sz="1600" b="0" dirty="0">
                <a:solidFill>
                  <a:schemeClr val="bg1">
                    <a:lumMod val="95000"/>
                  </a:schemeClr>
                </a:solidFill>
                <a:ea typeface="+mn-ea"/>
                <a:cs typeface="Arial" pitchFamily="34" charset="0"/>
              </a:rPr>
              <a:t>Foto: </a:t>
            </a:r>
            <a:r>
              <a:rPr lang="nl-NL" sz="1600" b="0" dirty="0" smtClean="0">
                <a:solidFill>
                  <a:schemeClr val="bg1">
                    <a:lumMod val="95000"/>
                  </a:schemeClr>
                </a:solidFill>
                <a:ea typeface="+mn-ea"/>
                <a:cs typeface="Arial" pitchFamily="34" charset="0"/>
              </a:rPr>
              <a:t>M. </a:t>
            </a:r>
            <a:r>
              <a:rPr lang="nl-NL" sz="1600" b="0" dirty="0" err="1">
                <a:solidFill>
                  <a:schemeClr val="bg1">
                    <a:lumMod val="95000"/>
                  </a:schemeClr>
                </a:solidFill>
                <a:ea typeface="+mn-ea"/>
                <a:cs typeface="Arial" pitchFamily="34" charset="0"/>
              </a:rPr>
              <a:t>Verweij</a:t>
            </a:r>
            <a:endParaRPr lang="nl-NL" sz="1600" b="0" dirty="0">
              <a:solidFill>
                <a:schemeClr val="bg1">
                  <a:lumMod val="95000"/>
                </a:schemeClr>
              </a:solidFill>
              <a:ea typeface="+mn-ea"/>
              <a:cs typeface="Arial" pitchFamily="34" charset="0"/>
            </a:endParaRPr>
          </a:p>
        </p:txBody>
      </p:sp>
      <p:sp>
        <p:nvSpPr>
          <p:cNvPr id="10" name="Titel 1"/>
          <p:cNvSpPr>
            <a:spLocks noGrp="1"/>
          </p:cNvSpPr>
          <p:nvPr>
            <p:ph type="title"/>
          </p:nvPr>
        </p:nvSpPr>
        <p:spPr>
          <a:xfrm>
            <a:off x="457200" y="117475"/>
            <a:ext cx="8229600" cy="779834"/>
          </a:xfrm>
        </p:spPr>
        <p:txBody>
          <a:bodyPr/>
          <a:lstStyle/>
          <a:p>
            <a:r>
              <a:rPr lang="en-GB" sz="2800" dirty="0" smtClean="0">
                <a:solidFill>
                  <a:schemeClr val="tx1"/>
                </a:solidFill>
                <a:latin typeface="Arial" charset="0"/>
              </a:rPr>
              <a:t>Let’s fish!</a:t>
            </a:r>
            <a:endParaRPr lang="nl-NL" sz="2800" dirty="0">
              <a:solidFill>
                <a:schemeClr val="tx1"/>
              </a:solidFill>
              <a:latin typeface="Arial" charset="0"/>
            </a:endParaRPr>
          </a:p>
        </p:txBody>
      </p:sp>
    </p:spTree>
    <p:extLst>
      <p:ext uri="{BB962C8B-B14F-4D97-AF65-F5344CB8AC3E}">
        <p14:creationId xmlns:p14="http://schemas.microsoft.com/office/powerpoint/2010/main" val="3293509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dirty="0">
              <a:latin typeface="Arial" pitchFamily="34" charset="0"/>
              <a:ea typeface="+mn-ea"/>
              <a:cs typeface="Arial" pitchFamily="34" charset="0"/>
            </a:endParaRPr>
          </a:p>
        </p:txBody>
      </p:sp>
      <p:sp>
        <p:nvSpPr>
          <p:cNvPr id="8195" name="Rectangle 1027"/>
          <p:cNvSpPr>
            <a:spLocks noChangeArrowheads="1"/>
          </p:cNvSpPr>
          <p:nvPr/>
        </p:nvSpPr>
        <p:spPr bwMode="auto">
          <a:xfrm>
            <a:off x="381000" y="384175"/>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0" dirty="0" smtClean="0">
                <a:solidFill>
                  <a:schemeClr val="tx2"/>
                </a:solidFill>
                <a:cs typeface="Arial" charset="0"/>
              </a:rPr>
              <a:t>We </a:t>
            </a:r>
            <a:r>
              <a:rPr lang="en-US" sz="2800" b="0" dirty="0" err="1" smtClean="0">
                <a:solidFill>
                  <a:schemeClr val="tx2"/>
                </a:solidFill>
                <a:cs typeface="Arial" charset="0"/>
              </a:rPr>
              <a:t>zijn</a:t>
            </a:r>
            <a:r>
              <a:rPr lang="en-US" sz="2800" b="0" dirty="0" smtClean="0">
                <a:solidFill>
                  <a:schemeClr val="tx2"/>
                </a:solidFill>
                <a:cs typeface="Arial" charset="0"/>
              </a:rPr>
              <a:t> </a:t>
            </a:r>
            <a:r>
              <a:rPr lang="en-US" sz="2800" b="0" dirty="0" err="1" smtClean="0">
                <a:solidFill>
                  <a:schemeClr val="tx2"/>
                </a:solidFill>
                <a:cs typeface="Arial" charset="0"/>
              </a:rPr>
              <a:t>vergeten</a:t>
            </a:r>
            <a:r>
              <a:rPr lang="en-US" sz="2800" b="0" dirty="0" smtClean="0">
                <a:solidFill>
                  <a:schemeClr val="tx2"/>
                </a:solidFill>
                <a:cs typeface="Arial" charset="0"/>
              </a:rPr>
              <a:t> vis </a:t>
            </a:r>
            <a:r>
              <a:rPr lang="en-US" sz="2800" b="0" dirty="0" err="1" smtClean="0">
                <a:solidFill>
                  <a:schemeClr val="tx2"/>
                </a:solidFill>
                <a:cs typeface="Arial" charset="0"/>
              </a:rPr>
              <a:t>te</a:t>
            </a:r>
            <a:r>
              <a:rPr lang="en-US" sz="2800" b="0" dirty="0" smtClean="0">
                <a:solidFill>
                  <a:schemeClr val="tx2"/>
                </a:solidFill>
                <a:cs typeface="Arial" charset="0"/>
              </a:rPr>
              <a:t> </a:t>
            </a:r>
            <a:r>
              <a:rPr lang="en-US" sz="2800" b="0" dirty="0" err="1" smtClean="0">
                <a:solidFill>
                  <a:schemeClr val="tx2"/>
                </a:solidFill>
                <a:cs typeface="Arial" charset="0"/>
              </a:rPr>
              <a:t>eten</a:t>
            </a:r>
            <a:r>
              <a:rPr lang="en-US" sz="2800" b="0" dirty="0" smtClean="0">
                <a:solidFill>
                  <a:schemeClr val="tx2"/>
                </a:solidFill>
                <a:cs typeface="Arial" charset="0"/>
              </a:rPr>
              <a:t>!</a:t>
            </a:r>
            <a:endParaRPr lang="en-US" sz="2800" b="0" dirty="0">
              <a:solidFill>
                <a:schemeClr val="tx2"/>
              </a:solidFill>
              <a:cs typeface="Arial" charset="0"/>
            </a:endParaRPr>
          </a:p>
        </p:txBody>
      </p:sp>
      <p:sp>
        <p:nvSpPr>
          <p:cNvPr id="5" name="Rectangle 1031"/>
          <p:cNvSpPr>
            <a:spLocks noChangeArrowheads="1"/>
          </p:cNvSpPr>
          <p:nvPr/>
        </p:nvSpPr>
        <p:spPr bwMode="auto">
          <a:xfrm>
            <a:off x="76200" y="1676400"/>
            <a:ext cx="5257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400" b="0" dirty="0" err="1" smtClean="0"/>
              <a:t>Gemiddelde</a:t>
            </a:r>
            <a:r>
              <a:rPr lang="en-US" sz="2400" b="0" dirty="0" smtClean="0"/>
              <a:t> </a:t>
            </a:r>
            <a:r>
              <a:rPr lang="en-US" sz="2400" b="0" dirty="0" err="1" smtClean="0"/>
              <a:t>Nederlander</a:t>
            </a:r>
            <a:r>
              <a:rPr lang="en-US" sz="2400" b="0" dirty="0" smtClean="0"/>
              <a:t> </a:t>
            </a:r>
            <a:r>
              <a:rPr lang="en-US" sz="2400" b="0" dirty="0" err="1" smtClean="0"/>
              <a:t>eet</a:t>
            </a:r>
            <a:r>
              <a:rPr lang="en-US" sz="2400" b="0" dirty="0" smtClean="0"/>
              <a:t> ca. 4,5 </a:t>
            </a:r>
            <a:r>
              <a:rPr lang="en-US" sz="2400" b="0" dirty="0"/>
              <a:t>kilo per </a:t>
            </a:r>
            <a:r>
              <a:rPr lang="en-US" sz="2400" b="0" dirty="0" err="1"/>
              <a:t>jaar</a:t>
            </a:r>
            <a:r>
              <a:rPr lang="en-US" sz="2400" b="0" dirty="0"/>
              <a:t> </a:t>
            </a:r>
            <a:r>
              <a:rPr lang="en-US" sz="2400" b="0" dirty="0" err="1" smtClean="0"/>
              <a:t>aan</a:t>
            </a:r>
            <a:r>
              <a:rPr lang="en-US" sz="2400" b="0" dirty="0" smtClean="0"/>
              <a:t> '</a:t>
            </a:r>
            <a:r>
              <a:rPr lang="en-US" sz="2400" b="0" dirty="0" err="1" smtClean="0"/>
              <a:t>zeebanket</a:t>
            </a:r>
            <a:r>
              <a:rPr lang="en-US" sz="2400" b="0" dirty="0" smtClean="0"/>
              <a:t>'</a:t>
            </a:r>
          </a:p>
          <a:p>
            <a:pPr marL="342900" indent="-342900">
              <a:buFont typeface="Arial"/>
              <a:buChar char="•"/>
              <a:defRPr/>
            </a:pPr>
            <a:endParaRPr lang="en-US" sz="2400" b="0" dirty="0" smtClean="0"/>
          </a:p>
          <a:p>
            <a:pPr marL="342900" indent="-342900">
              <a:buFont typeface="Arial"/>
              <a:buChar char="•"/>
              <a:defRPr/>
            </a:pPr>
            <a:r>
              <a:rPr lang="en-US" sz="2400" b="0" dirty="0" smtClean="0"/>
              <a:t>(</a:t>
            </a:r>
            <a:r>
              <a:rPr lang="en-US" sz="2400" b="0" dirty="0" err="1" smtClean="0"/>
              <a:t>vgl</a:t>
            </a:r>
            <a:r>
              <a:rPr lang="en-US" sz="2400" b="0" dirty="0" smtClean="0"/>
              <a:t>: 71,3 kg </a:t>
            </a:r>
            <a:r>
              <a:rPr lang="en-US" sz="2400" b="0" dirty="0" err="1" smtClean="0"/>
              <a:t>vlees</a:t>
            </a:r>
            <a:r>
              <a:rPr lang="en-US" sz="2400" b="0" dirty="0" smtClean="0"/>
              <a:t>)</a:t>
            </a:r>
          </a:p>
          <a:p>
            <a:pPr algn="r">
              <a:defRPr/>
            </a:pPr>
            <a:r>
              <a:rPr lang="en-US" sz="1600" b="0" dirty="0" smtClean="0">
                <a:solidFill>
                  <a:srgbClr val="808080"/>
                </a:solidFill>
                <a:cs typeface="Arial" charset="0"/>
              </a:rPr>
              <a:t>LEI </a:t>
            </a:r>
            <a:r>
              <a:rPr lang="en-US" sz="1600" b="0" dirty="0" err="1" smtClean="0">
                <a:solidFill>
                  <a:srgbClr val="808080"/>
                </a:solidFill>
                <a:cs typeface="Arial" charset="0"/>
              </a:rPr>
              <a:t>Wageningen</a:t>
            </a:r>
            <a:r>
              <a:rPr lang="en-US" sz="1600" b="0" dirty="0" smtClean="0">
                <a:solidFill>
                  <a:srgbClr val="808080"/>
                </a:solidFill>
                <a:cs typeface="Arial" charset="0"/>
              </a:rPr>
              <a:t>-UR</a:t>
            </a:r>
            <a:endParaRPr lang="en-US" sz="1600" b="0" dirty="0">
              <a:solidFill>
                <a:srgbClr val="808080"/>
              </a:solidFill>
              <a:cs typeface="Arial" charset="0"/>
            </a:endParaRPr>
          </a:p>
        </p:txBody>
      </p:sp>
      <p:pic>
        <p:nvPicPr>
          <p:cNvPr id="3" name="Afbeelding 2" descr="20150324_12393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7012" y="1219200"/>
            <a:ext cx="3836988" cy="5115984"/>
          </a:xfrm>
          <a:prstGeom prst="rect">
            <a:avLst/>
          </a:prstGeom>
        </p:spPr>
      </p:pic>
      <p:sp>
        <p:nvSpPr>
          <p:cNvPr id="8" name="Titel 1"/>
          <p:cNvSpPr txBox="1">
            <a:spLocks/>
          </p:cNvSpPr>
          <p:nvPr/>
        </p:nvSpPr>
        <p:spPr bwMode="auto">
          <a:xfrm>
            <a:off x="3097212" y="5932488"/>
            <a:ext cx="60467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3200">
                <a:solidFill>
                  <a:srgbClr val="0A2E83"/>
                </a:solidFill>
                <a:latin typeface="+mn-lt"/>
                <a:ea typeface="Geneva" pitchFamily="-110" charset="-128"/>
                <a:cs typeface="Times New Roman (Koppen)"/>
              </a:defRPr>
            </a:lvl1pPr>
            <a:lvl2pPr algn="ctr" rtl="0" eaLnBrk="0" fontAlgn="base" hangingPunct="0">
              <a:spcBef>
                <a:spcPct val="0"/>
              </a:spcBef>
              <a:spcAft>
                <a:spcPct val="0"/>
              </a:spcAft>
              <a:defRPr kumimoji="1" sz="3200">
                <a:solidFill>
                  <a:srgbClr val="0A2E83"/>
                </a:solidFill>
                <a:latin typeface="Arial" pitchFamily="-112" charset="0"/>
                <a:ea typeface="Geneva" pitchFamily="-110" charset="-128"/>
                <a:cs typeface="Times New Roman (Koppen)" charset="0"/>
              </a:defRPr>
            </a:lvl2pPr>
            <a:lvl3pPr algn="ctr" rtl="0" eaLnBrk="0" fontAlgn="base" hangingPunct="0">
              <a:spcBef>
                <a:spcPct val="0"/>
              </a:spcBef>
              <a:spcAft>
                <a:spcPct val="0"/>
              </a:spcAft>
              <a:defRPr kumimoji="1" sz="3200">
                <a:solidFill>
                  <a:srgbClr val="0A2E83"/>
                </a:solidFill>
                <a:latin typeface="Arial" pitchFamily="-112" charset="0"/>
                <a:ea typeface="Geneva" pitchFamily="-110" charset="-128"/>
                <a:cs typeface="Times New Roman (Koppen)" charset="0"/>
              </a:defRPr>
            </a:lvl3pPr>
            <a:lvl4pPr algn="ctr" rtl="0" eaLnBrk="0" fontAlgn="base" hangingPunct="0">
              <a:spcBef>
                <a:spcPct val="0"/>
              </a:spcBef>
              <a:spcAft>
                <a:spcPct val="0"/>
              </a:spcAft>
              <a:defRPr kumimoji="1" sz="3200">
                <a:solidFill>
                  <a:srgbClr val="0A2E83"/>
                </a:solidFill>
                <a:latin typeface="Arial" pitchFamily="-112" charset="0"/>
                <a:ea typeface="Geneva" pitchFamily="-110" charset="-128"/>
                <a:cs typeface="Times New Roman (Koppen)" charset="0"/>
              </a:defRPr>
            </a:lvl4pPr>
            <a:lvl5pPr algn="ctr" rtl="0" eaLnBrk="0" fontAlgn="base" hangingPunct="0">
              <a:spcBef>
                <a:spcPct val="0"/>
              </a:spcBef>
              <a:spcAft>
                <a:spcPct val="0"/>
              </a:spcAft>
              <a:defRPr kumimoji="1" sz="3200">
                <a:solidFill>
                  <a:srgbClr val="0A2E83"/>
                </a:solidFill>
                <a:latin typeface="Arial" pitchFamily="-112" charset="0"/>
                <a:ea typeface="Geneva" pitchFamily="-110" charset="-128"/>
                <a:cs typeface="Times New Roman (Koppen)" charset="0"/>
              </a:defRPr>
            </a:lvl5pPr>
            <a:lvl6pPr marL="457200" algn="r" rtl="0" eaLnBrk="1" fontAlgn="base" hangingPunct="1">
              <a:spcBef>
                <a:spcPct val="0"/>
              </a:spcBef>
              <a:spcAft>
                <a:spcPct val="0"/>
              </a:spcAft>
              <a:defRPr kumimoji="1" sz="2800">
                <a:solidFill>
                  <a:schemeClr val="tx2"/>
                </a:solidFill>
                <a:latin typeface="Times New Roman" pitchFamily="18" charset="0"/>
              </a:defRPr>
            </a:lvl6pPr>
            <a:lvl7pPr marL="914400" algn="r" rtl="0" eaLnBrk="1" fontAlgn="base" hangingPunct="1">
              <a:spcBef>
                <a:spcPct val="0"/>
              </a:spcBef>
              <a:spcAft>
                <a:spcPct val="0"/>
              </a:spcAft>
              <a:defRPr kumimoji="1" sz="2800">
                <a:solidFill>
                  <a:schemeClr val="tx2"/>
                </a:solidFill>
                <a:latin typeface="Times New Roman" pitchFamily="18" charset="0"/>
              </a:defRPr>
            </a:lvl7pPr>
            <a:lvl8pPr marL="1371600" algn="r" rtl="0" eaLnBrk="1" fontAlgn="base" hangingPunct="1">
              <a:spcBef>
                <a:spcPct val="0"/>
              </a:spcBef>
              <a:spcAft>
                <a:spcPct val="0"/>
              </a:spcAft>
              <a:defRPr kumimoji="1" sz="2800">
                <a:solidFill>
                  <a:schemeClr val="tx2"/>
                </a:solidFill>
                <a:latin typeface="Times New Roman" pitchFamily="18" charset="0"/>
              </a:defRPr>
            </a:lvl8pPr>
            <a:lvl9pPr marL="1828800" algn="r" rtl="0" eaLnBrk="1" fontAlgn="base" hangingPunct="1">
              <a:spcBef>
                <a:spcPct val="0"/>
              </a:spcBef>
              <a:spcAft>
                <a:spcPct val="0"/>
              </a:spcAft>
              <a:defRPr kumimoji="1" sz="2800">
                <a:solidFill>
                  <a:schemeClr val="tx2"/>
                </a:solidFill>
                <a:latin typeface="Times New Roman" pitchFamily="18" charset="0"/>
              </a:defRPr>
            </a:lvl9pPr>
          </a:lstStyle>
          <a:p>
            <a:pPr algn="r">
              <a:defRPr/>
            </a:pPr>
            <a:r>
              <a:rPr lang="nl-NL" sz="1600" b="0" dirty="0" smtClean="0">
                <a:solidFill>
                  <a:schemeClr val="bg1"/>
                </a:solidFill>
              </a:rPr>
              <a:t>Foto: M. Verweij</a:t>
            </a:r>
            <a:endParaRPr lang="nl-NL" sz="1600" b="0" dirty="0">
              <a:solidFill>
                <a:schemeClr val="bg1"/>
              </a:solidFill>
            </a:endParaRPr>
          </a:p>
          <a:p>
            <a:pPr algn="r">
              <a:defRPr/>
            </a:pPr>
            <a:endParaRPr lang="nl-NL" altLang="nl-NL" sz="1600" b="0" kern="0" dirty="0" smtClean="0">
              <a:solidFill>
                <a:schemeClr val="bg1"/>
              </a:solidFill>
              <a:ea typeface="Geneva"/>
            </a:endParaRPr>
          </a:p>
        </p:txBody>
      </p:sp>
    </p:spTree>
    <p:extLst>
      <p:ext uri="{BB962C8B-B14F-4D97-AF65-F5344CB8AC3E}">
        <p14:creationId xmlns:p14="http://schemas.microsoft.com/office/powerpoint/2010/main" val="4285945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dirty="0">
              <a:latin typeface="Arial" pitchFamily="34" charset="0"/>
              <a:ea typeface="+mn-ea"/>
              <a:cs typeface="Arial" pitchFamily="34" charset="0"/>
            </a:endParaRPr>
          </a:p>
        </p:txBody>
      </p:sp>
      <p:sp>
        <p:nvSpPr>
          <p:cNvPr id="2" name="Titel 1"/>
          <p:cNvSpPr>
            <a:spLocks noGrp="1"/>
          </p:cNvSpPr>
          <p:nvPr>
            <p:ph type="title"/>
          </p:nvPr>
        </p:nvSpPr>
        <p:spPr>
          <a:xfrm>
            <a:off x="457200" y="76200"/>
            <a:ext cx="8229600" cy="1143000"/>
          </a:xfrm>
        </p:spPr>
        <p:txBody>
          <a:bodyPr/>
          <a:lstStyle/>
          <a:p>
            <a:pPr>
              <a:defRPr/>
            </a:pPr>
            <a:r>
              <a:rPr lang="nl-NL" sz="2800" dirty="0" smtClean="0"/>
              <a:t>Daarbij eet Nederlander nauwelijks Noordzeevis</a:t>
            </a:r>
            <a:br>
              <a:rPr lang="nl-NL" sz="2800" dirty="0" smtClean="0"/>
            </a:br>
            <a:endParaRPr lang="nl-NL" sz="1600" dirty="0">
              <a:solidFill>
                <a:srgbClr val="FFFFFF"/>
              </a:solidFill>
            </a:endParaRPr>
          </a:p>
        </p:txBody>
      </p:sp>
      <p:pic>
        <p:nvPicPr>
          <p:cNvPr id="7" name="Tijdelijke aanduiding voor inhoud 3"/>
          <p:cNvPicPr>
            <a:picLocks noChangeAspect="1"/>
          </p:cNvPicPr>
          <p:nvPr/>
        </p:nvPicPr>
        <p:blipFill>
          <a:blip r:embed="rId3"/>
          <a:srcRect t="13380" b="13380"/>
          <a:stretch>
            <a:fillRect/>
          </a:stretch>
        </p:blipFill>
        <p:spPr bwMode="auto">
          <a:xfrm>
            <a:off x="131763" y="1143000"/>
            <a:ext cx="8783637"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51205" name="Rechthoek 8"/>
          <p:cNvSpPr>
            <a:spLocks noChangeArrowheads="1"/>
          </p:cNvSpPr>
          <p:nvPr/>
        </p:nvSpPr>
        <p:spPr bwMode="auto">
          <a:xfrm>
            <a:off x="838200" y="1173163"/>
            <a:ext cx="807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b="0" dirty="0"/>
              <a:t>Vis gekocht in supermarkt in 2013: top 10 </a:t>
            </a:r>
            <a:r>
              <a:rPr lang="nl-NL" b="0" dirty="0" smtClean="0"/>
              <a:t>(volume) </a:t>
            </a:r>
            <a:r>
              <a:rPr lang="nl-NL" sz="1600" b="0" dirty="0">
                <a:solidFill>
                  <a:schemeClr val="bg2"/>
                </a:solidFill>
              </a:rPr>
              <a:t>(Nederlands Visbureau / </a:t>
            </a:r>
            <a:r>
              <a:rPr lang="nl-NL" sz="1600" b="0" dirty="0" err="1">
                <a:solidFill>
                  <a:schemeClr val="bg2"/>
                </a:solidFill>
              </a:rPr>
              <a:t>GfK</a:t>
            </a:r>
            <a:r>
              <a:rPr lang="nl-NL" sz="1600" b="0" dirty="0">
                <a:solidFill>
                  <a:schemeClr val="bg2"/>
                </a:solidFill>
              </a:rPr>
              <a:t>)</a:t>
            </a:r>
            <a:endParaRPr lang="nl-NL" b="0" dirty="0">
              <a:solidFill>
                <a:schemeClr val="bg2"/>
              </a:solidFill>
            </a:endParaRPr>
          </a:p>
        </p:txBody>
      </p:sp>
    </p:spTree>
    <p:extLst>
      <p:ext uri="{BB962C8B-B14F-4D97-AF65-F5344CB8AC3E}">
        <p14:creationId xmlns:p14="http://schemas.microsoft.com/office/powerpoint/2010/main" val="1338210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5427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0"/>
            <a:ext cx="28273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Afbeelding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76200"/>
            <a:ext cx="2819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Afbeelding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2362200"/>
            <a:ext cx="29083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Afbeelding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62200"/>
            <a:ext cx="2743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Afbeelding 5"/>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48400" y="76200"/>
            <a:ext cx="2827338"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Afbeelding 6"/>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48400" y="2286000"/>
            <a:ext cx="277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Afbeelding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648200"/>
            <a:ext cx="2743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Afbeelding 8"/>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248400" y="4572000"/>
            <a:ext cx="2819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Afbeelding 9"/>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276600" y="4597400"/>
            <a:ext cx="27432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509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pic>
        <p:nvPicPr>
          <p:cNvPr id="2" name="Afbeelding 1"/>
          <p:cNvPicPr>
            <a:picLocks noChangeAspect="1"/>
          </p:cNvPicPr>
          <p:nvPr/>
        </p:nvPicPr>
        <p:blipFill>
          <a:blip r:embed="rId3"/>
          <a:stretch>
            <a:fillRect/>
          </a:stretch>
        </p:blipFill>
        <p:spPr>
          <a:xfrm>
            <a:off x="330200" y="457200"/>
            <a:ext cx="3276600" cy="3276600"/>
          </a:xfrm>
          <a:prstGeom prst="rect">
            <a:avLst/>
          </a:prstGeom>
        </p:spPr>
      </p:pic>
      <p:pic>
        <p:nvPicPr>
          <p:cNvPr id="3" name="Afbeelding 2"/>
          <p:cNvPicPr>
            <a:picLocks noChangeAspect="1"/>
          </p:cNvPicPr>
          <p:nvPr/>
        </p:nvPicPr>
        <p:blipFill>
          <a:blip r:embed="rId4"/>
          <a:stretch>
            <a:fillRect/>
          </a:stretch>
        </p:blipFill>
        <p:spPr>
          <a:xfrm>
            <a:off x="3835400" y="457200"/>
            <a:ext cx="5080000" cy="3251200"/>
          </a:xfrm>
          <a:prstGeom prst="rect">
            <a:avLst/>
          </a:prstGeom>
        </p:spPr>
      </p:pic>
      <p:sp>
        <p:nvSpPr>
          <p:cNvPr id="8" name="Rechthoek 7"/>
          <p:cNvSpPr/>
          <p:nvPr/>
        </p:nvSpPr>
        <p:spPr>
          <a:xfrm>
            <a:off x="5181600" y="3276600"/>
            <a:ext cx="3656012" cy="338554"/>
          </a:xfrm>
          <a:prstGeom prst="rect">
            <a:avLst/>
          </a:prstGeom>
        </p:spPr>
        <p:txBody>
          <a:bodyPr wrap="square">
            <a:spAutoFit/>
          </a:bodyPr>
          <a:lstStyle/>
          <a:p>
            <a:pPr algn="r">
              <a:defRPr/>
            </a:pPr>
            <a:r>
              <a:rPr lang="nl-NL" sz="1600" b="0" dirty="0" err="1" smtClean="0">
                <a:solidFill>
                  <a:srgbClr val="7F7F7F"/>
                </a:solidFill>
                <a:ea typeface="+mn-ea"/>
                <a:cs typeface="Arial" pitchFamily="34" charset="0"/>
              </a:rPr>
              <a:t>www.zeeuwszilt.com</a:t>
            </a:r>
            <a:endParaRPr lang="nl-NL" sz="1600" b="0" dirty="0">
              <a:solidFill>
                <a:srgbClr val="7F7F7F"/>
              </a:solidFill>
              <a:ea typeface="+mn-ea"/>
              <a:cs typeface="Arial" pitchFamily="34" charset="0"/>
            </a:endParaRPr>
          </a:p>
        </p:txBody>
      </p:sp>
      <p:pic>
        <p:nvPicPr>
          <p:cNvPr id="4" name="Afbeelding 3"/>
          <p:cNvPicPr>
            <a:picLocks noChangeAspect="1"/>
          </p:cNvPicPr>
          <p:nvPr/>
        </p:nvPicPr>
        <p:blipFill>
          <a:blip r:embed="rId5"/>
          <a:stretch>
            <a:fillRect/>
          </a:stretch>
        </p:blipFill>
        <p:spPr>
          <a:xfrm>
            <a:off x="330200" y="3810000"/>
            <a:ext cx="5257800" cy="2356273"/>
          </a:xfrm>
          <a:prstGeom prst="rect">
            <a:avLst/>
          </a:prstGeom>
        </p:spPr>
      </p:pic>
      <p:pic>
        <p:nvPicPr>
          <p:cNvPr id="5" name="Afbeelding 4"/>
          <p:cNvPicPr>
            <a:picLocks noChangeAspect="1"/>
          </p:cNvPicPr>
          <p:nvPr/>
        </p:nvPicPr>
        <p:blipFill>
          <a:blip r:embed="rId6"/>
          <a:stretch>
            <a:fillRect/>
          </a:stretch>
        </p:blipFill>
        <p:spPr>
          <a:xfrm>
            <a:off x="5740400" y="3810000"/>
            <a:ext cx="2387600" cy="2387600"/>
          </a:xfrm>
          <a:prstGeom prst="rect">
            <a:avLst/>
          </a:prstGeom>
        </p:spPr>
      </p:pic>
    </p:spTree>
    <p:extLst>
      <p:ext uri="{BB962C8B-B14F-4D97-AF65-F5344CB8AC3E}">
        <p14:creationId xmlns:p14="http://schemas.microsoft.com/office/powerpoint/2010/main" val="3703884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Rectangle 1031"/>
          <p:cNvSpPr>
            <a:spLocks noChangeArrowheads="1"/>
          </p:cNvSpPr>
          <p:nvPr/>
        </p:nvSpPr>
        <p:spPr bwMode="auto">
          <a:xfrm>
            <a:off x="76200" y="1066800"/>
            <a:ext cx="89154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400" b="0" dirty="0" smtClean="0"/>
              <a:t>Het </a:t>
            </a:r>
            <a:r>
              <a:rPr lang="en-US" sz="2400" b="0" dirty="0" err="1" smtClean="0"/>
              <a:t>visserijspel</a:t>
            </a:r>
            <a:r>
              <a:rPr lang="en-US" sz="2400" b="0" dirty="0" smtClean="0"/>
              <a:t> van </a:t>
            </a:r>
            <a:r>
              <a:rPr lang="en-US" sz="2400" b="0" dirty="0" err="1" smtClean="0"/>
              <a:t>deze</a:t>
            </a:r>
            <a:r>
              <a:rPr lang="en-US" sz="2400" b="0" dirty="0" smtClean="0"/>
              <a:t> workshop (</a:t>
            </a:r>
            <a:r>
              <a:rPr lang="en-US" sz="2400" b="0" dirty="0" err="1" smtClean="0"/>
              <a:t>kauwgomballen</a:t>
            </a:r>
            <a:r>
              <a:rPr lang="en-US" sz="2400" b="0" dirty="0" smtClean="0"/>
              <a:t>) </a:t>
            </a:r>
          </a:p>
          <a:p>
            <a:pPr marL="342900" indent="-342900">
              <a:buFont typeface="Arial"/>
              <a:buChar char="•"/>
              <a:defRPr/>
            </a:pPr>
            <a:r>
              <a:rPr lang="en-US" sz="2400" b="0" dirty="0" err="1" smtClean="0"/>
              <a:t>Bekijk</a:t>
            </a:r>
            <a:r>
              <a:rPr lang="en-US" sz="2400" b="0" dirty="0" smtClean="0"/>
              <a:t> plankton (</a:t>
            </a:r>
            <a:r>
              <a:rPr lang="en-US" sz="2400" b="0" dirty="0" err="1" smtClean="0"/>
              <a:t>druppel</a:t>
            </a:r>
            <a:r>
              <a:rPr lang="en-US" sz="2400" b="0" dirty="0" smtClean="0"/>
              <a:t> </a:t>
            </a:r>
            <a:r>
              <a:rPr lang="en-US" sz="2400" b="0" dirty="0" err="1" smtClean="0"/>
              <a:t>zeewater</a:t>
            </a:r>
            <a:r>
              <a:rPr lang="en-US" sz="2400" b="0" dirty="0" smtClean="0"/>
              <a:t>) </a:t>
            </a:r>
            <a:r>
              <a:rPr lang="en-US" sz="2400" b="0" dirty="0" err="1" smtClean="0"/>
              <a:t>onder</a:t>
            </a:r>
            <a:r>
              <a:rPr lang="en-US" sz="2400" b="0" dirty="0" smtClean="0"/>
              <a:t> </a:t>
            </a:r>
            <a:r>
              <a:rPr lang="en-US" sz="2400" b="0" dirty="0" err="1" smtClean="0"/>
              <a:t>microscoop</a:t>
            </a:r>
            <a:endParaRPr lang="en-US" sz="2400" b="0" dirty="0" smtClean="0"/>
          </a:p>
          <a:p>
            <a:pPr marL="342900" indent="-342900">
              <a:buFont typeface="Arial"/>
              <a:buChar char="•"/>
              <a:defRPr/>
            </a:pPr>
            <a:r>
              <a:rPr lang="en-US" sz="2400" b="0" dirty="0" smtClean="0"/>
              <a:t>Vis-</a:t>
            </a:r>
            <a:r>
              <a:rPr lang="en-US" sz="2400" b="0" dirty="0" err="1" smtClean="0"/>
              <a:t>proeverij</a:t>
            </a:r>
            <a:r>
              <a:rPr lang="en-US" sz="2400" b="0" dirty="0" smtClean="0"/>
              <a:t> op school of </a:t>
            </a:r>
            <a:r>
              <a:rPr lang="en-US" sz="2400" b="0" dirty="0" err="1" smtClean="0"/>
              <a:t>langs</a:t>
            </a:r>
            <a:r>
              <a:rPr lang="en-US" sz="2400" b="0" dirty="0" smtClean="0"/>
              <a:t> </a:t>
            </a:r>
            <a:r>
              <a:rPr lang="en-US" sz="2400" b="0" dirty="0" err="1" smtClean="0"/>
              <a:t>viswinkel</a:t>
            </a:r>
            <a:endParaRPr lang="en-US" sz="2400" b="0" dirty="0" smtClean="0"/>
          </a:p>
          <a:p>
            <a:pPr marL="342900" indent="-342900">
              <a:buFont typeface="Arial"/>
              <a:buChar char="•"/>
              <a:defRPr/>
            </a:pPr>
            <a:r>
              <a:rPr lang="en-US" sz="2400" b="0" dirty="0" err="1" smtClean="0"/>
              <a:t>Verzamel</a:t>
            </a:r>
            <a:r>
              <a:rPr lang="en-US" sz="2400" b="0" dirty="0" smtClean="0"/>
              <a:t> </a:t>
            </a:r>
            <a:r>
              <a:rPr lang="en-US" sz="2400" b="0" dirty="0" err="1" smtClean="0"/>
              <a:t>zeeewater</a:t>
            </a:r>
            <a:r>
              <a:rPr lang="en-US" sz="2400" b="0" dirty="0" smtClean="0"/>
              <a:t> van </a:t>
            </a:r>
            <a:r>
              <a:rPr lang="en-US" sz="2400" b="0" dirty="0" err="1" smtClean="0"/>
              <a:t>verschillende</a:t>
            </a:r>
            <a:r>
              <a:rPr lang="en-US" sz="2400" b="0" dirty="0" smtClean="0"/>
              <a:t> </a:t>
            </a:r>
            <a:r>
              <a:rPr lang="en-US" sz="2400" b="0" dirty="0" err="1" smtClean="0"/>
              <a:t>vakantieplekken</a:t>
            </a:r>
            <a:r>
              <a:rPr lang="en-US" sz="2400" b="0" dirty="0" smtClean="0"/>
              <a:t> </a:t>
            </a:r>
            <a:r>
              <a:rPr lang="en-US" sz="2400" b="0" dirty="0" err="1" smtClean="0"/>
              <a:t>en</a:t>
            </a:r>
            <a:r>
              <a:rPr lang="en-US" sz="2400" b="0" dirty="0" smtClean="0"/>
              <a:t> </a:t>
            </a:r>
            <a:r>
              <a:rPr lang="en-US" sz="2400" b="0" dirty="0" err="1" smtClean="0"/>
              <a:t>bepaal</a:t>
            </a:r>
            <a:r>
              <a:rPr lang="en-US" sz="2400" b="0" dirty="0" smtClean="0"/>
              <a:t> </a:t>
            </a:r>
            <a:r>
              <a:rPr lang="en-US" sz="2400" b="0" dirty="0" err="1" smtClean="0"/>
              <a:t>zoutgehalte</a:t>
            </a:r>
            <a:r>
              <a:rPr lang="en-US" sz="2400" b="0" dirty="0" smtClean="0"/>
              <a:t> (</a:t>
            </a:r>
            <a:r>
              <a:rPr lang="en-US" sz="2400" b="0" dirty="0" err="1" smtClean="0"/>
              <a:t>bv</a:t>
            </a:r>
            <a:r>
              <a:rPr lang="en-US" sz="2400" b="0" dirty="0" smtClean="0"/>
              <a:t> </a:t>
            </a:r>
            <a:r>
              <a:rPr lang="en-US" sz="2400" b="0" dirty="0" err="1" smtClean="0"/>
              <a:t>indampen</a:t>
            </a:r>
            <a:r>
              <a:rPr lang="en-US" sz="2400" b="0" dirty="0" smtClean="0"/>
              <a:t>)</a:t>
            </a:r>
          </a:p>
          <a:p>
            <a:pPr marL="342900" indent="-342900">
              <a:buFont typeface="Arial"/>
              <a:buChar char="•"/>
              <a:defRPr/>
            </a:pPr>
            <a:r>
              <a:rPr lang="en-US" sz="2400" b="0" dirty="0" err="1" smtClean="0"/>
              <a:t>Mee</a:t>
            </a:r>
            <a:r>
              <a:rPr lang="en-US" sz="2400" b="0" dirty="0" smtClean="0"/>
              <a:t> </a:t>
            </a:r>
            <a:r>
              <a:rPr lang="en-US" sz="2400" b="0" dirty="0" err="1" smtClean="0"/>
              <a:t>vissen</a:t>
            </a:r>
            <a:r>
              <a:rPr lang="en-US" sz="2400" b="0" dirty="0" smtClean="0"/>
              <a:t> (</a:t>
            </a:r>
            <a:r>
              <a:rPr lang="en-US" sz="2400" b="0" dirty="0" err="1" smtClean="0"/>
              <a:t>bv</a:t>
            </a:r>
            <a:r>
              <a:rPr lang="en-US" sz="2400" b="0" dirty="0" smtClean="0"/>
              <a:t> TX35, </a:t>
            </a:r>
            <a:r>
              <a:rPr lang="en-US" sz="2400" b="0" dirty="0" err="1" smtClean="0"/>
              <a:t>Wadvissersgilde</a:t>
            </a:r>
            <a:r>
              <a:rPr lang="en-US" sz="2400" b="0" dirty="0" smtClean="0"/>
              <a:t>)</a:t>
            </a:r>
          </a:p>
          <a:p>
            <a:pPr marL="342900" indent="-342900">
              <a:buFont typeface="Arial"/>
              <a:buChar char="•"/>
              <a:defRPr/>
            </a:pPr>
            <a:r>
              <a:rPr lang="en-US" sz="2400" b="0" dirty="0" err="1" smtClean="0"/>
              <a:t>Dagje</a:t>
            </a:r>
            <a:r>
              <a:rPr lang="en-US" sz="2400" b="0" dirty="0" smtClean="0"/>
              <a:t> wadlopen (</a:t>
            </a:r>
            <a:r>
              <a:rPr lang="en-US" sz="2400" b="0" dirty="0" err="1" smtClean="0"/>
              <a:t>bv</a:t>
            </a:r>
            <a:r>
              <a:rPr lang="en-US" sz="2400" b="0" dirty="0" smtClean="0"/>
              <a:t> </a:t>
            </a:r>
            <a:r>
              <a:rPr lang="en-US" sz="2400" b="0" dirty="0" err="1" smtClean="0"/>
              <a:t>Ecomare</a:t>
            </a:r>
            <a:r>
              <a:rPr lang="en-US" sz="2400" b="0" dirty="0" smtClean="0"/>
              <a:t>, </a:t>
            </a:r>
            <a:r>
              <a:rPr lang="en-US" sz="2400" b="0" dirty="0" err="1" smtClean="0"/>
              <a:t>Waddenvereniging</a:t>
            </a:r>
            <a:r>
              <a:rPr lang="en-US" sz="2400" b="0" dirty="0" smtClean="0"/>
              <a:t>)</a:t>
            </a:r>
          </a:p>
          <a:p>
            <a:pPr marL="342900" indent="-342900">
              <a:buFont typeface="Arial"/>
              <a:buChar char="•"/>
              <a:defRPr/>
            </a:pPr>
            <a:r>
              <a:rPr lang="en-US" sz="2400" b="0" dirty="0" err="1" smtClean="0"/>
              <a:t>Organiseer</a:t>
            </a:r>
            <a:r>
              <a:rPr lang="en-US" sz="2400" b="0" dirty="0" smtClean="0"/>
              <a:t> </a:t>
            </a:r>
            <a:r>
              <a:rPr lang="en-US" sz="2400" b="0" dirty="0" err="1" smtClean="0"/>
              <a:t>een</a:t>
            </a:r>
            <a:r>
              <a:rPr lang="en-US" sz="2400" b="0" dirty="0" smtClean="0"/>
              <a:t> </a:t>
            </a:r>
            <a:r>
              <a:rPr lang="en-US" sz="2400" b="0" i="1" dirty="0" smtClean="0"/>
              <a:t>beach-clean-up </a:t>
            </a:r>
            <a:r>
              <a:rPr lang="en-US" sz="2400" b="0" dirty="0" smtClean="0"/>
              <a:t>(of </a:t>
            </a:r>
            <a:r>
              <a:rPr lang="en-US" sz="2400" b="0" dirty="0" err="1" smtClean="0"/>
              <a:t>ga</a:t>
            </a:r>
            <a:r>
              <a:rPr lang="en-US" sz="2400" b="0" dirty="0" smtClean="0"/>
              <a:t> </a:t>
            </a:r>
            <a:r>
              <a:rPr lang="en-US" sz="2400" b="0" dirty="0" err="1" smtClean="0"/>
              <a:t>mee</a:t>
            </a:r>
            <a:r>
              <a:rPr lang="en-US" sz="2400" b="0" dirty="0" smtClean="0"/>
              <a:t> met die van </a:t>
            </a:r>
            <a:r>
              <a:rPr lang="en-US" sz="2400" b="0" dirty="0" err="1" smtClean="0"/>
              <a:t>Stichting</a:t>
            </a:r>
            <a:r>
              <a:rPr lang="en-US" sz="2400" b="0" dirty="0" smtClean="0"/>
              <a:t> de </a:t>
            </a:r>
            <a:r>
              <a:rPr lang="en-US" sz="2400" b="0" dirty="0" err="1" smtClean="0"/>
              <a:t>Noordzee</a:t>
            </a:r>
            <a:r>
              <a:rPr lang="en-US" sz="2400" b="0" dirty="0" smtClean="0"/>
              <a:t> in </a:t>
            </a:r>
            <a:r>
              <a:rPr lang="en-US" sz="2400" b="0" dirty="0" err="1" smtClean="0"/>
              <a:t>augustus</a:t>
            </a:r>
            <a:r>
              <a:rPr lang="en-US" sz="2400" b="0" dirty="0" smtClean="0"/>
              <a:t>) </a:t>
            </a:r>
            <a:r>
              <a:rPr lang="en-US" sz="2400" b="0" i="1" dirty="0" smtClean="0"/>
              <a:t> </a:t>
            </a:r>
            <a:endParaRPr lang="en-US" sz="2400" b="0" dirty="0" smtClean="0"/>
          </a:p>
          <a:p>
            <a:pPr marL="342900" indent="-342900">
              <a:buFont typeface="Arial"/>
              <a:buChar char="•"/>
              <a:defRPr/>
            </a:pPr>
            <a:r>
              <a:rPr lang="en-US" sz="2400" b="0" dirty="0" err="1" smtClean="0"/>
              <a:t>Onderzoek</a:t>
            </a:r>
            <a:r>
              <a:rPr lang="en-US" sz="2400" b="0" dirty="0" smtClean="0"/>
              <a:t> in je huis of je </a:t>
            </a:r>
            <a:r>
              <a:rPr lang="en-US" sz="2400" b="0" dirty="0" err="1" smtClean="0"/>
              <a:t>producten</a:t>
            </a:r>
            <a:r>
              <a:rPr lang="en-US" sz="2400" b="0" dirty="0" smtClean="0"/>
              <a:t> met </a:t>
            </a:r>
            <a:r>
              <a:rPr lang="en-US" sz="2400" b="0" dirty="0" err="1" smtClean="0"/>
              <a:t>microplastics</a:t>
            </a:r>
            <a:r>
              <a:rPr lang="en-US" sz="2400" b="0" dirty="0" smtClean="0"/>
              <a:t> </a:t>
            </a:r>
            <a:r>
              <a:rPr lang="en-US" sz="2400" b="0" dirty="0" err="1" smtClean="0"/>
              <a:t>hebt</a:t>
            </a:r>
            <a:r>
              <a:rPr lang="en-US" sz="2400" b="0" dirty="0"/>
              <a:t> </a:t>
            </a:r>
            <a:r>
              <a:rPr lang="en-US" sz="2400" b="0" dirty="0" smtClean="0"/>
              <a:t>(kun je in de </a:t>
            </a:r>
            <a:r>
              <a:rPr lang="en-US" sz="2400" b="0" dirty="0" err="1" smtClean="0"/>
              <a:t>klas</a:t>
            </a:r>
            <a:r>
              <a:rPr lang="en-US" sz="2400" b="0" dirty="0" smtClean="0"/>
              <a:t> </a:t>
            </a:r>
            <a:r>
              <a:rPr lang="en-US" sz="2400" b="0" dirty="0" err="1" smtClean="0"/>
              <a:t>ook</a:t>
            </a:r>
            <a:r>
              <a:rPr lang="en-US" sz="2400" b="0" dirty="0" smtClean="0"/>
              <a:t> </a:t>
            </a:r>
            <a:r>
              <a:rPr lang="en-US" sz="2400" b="0" dirty="0" err="1" smtClean="0"/>
              <a:t>uitzeven</a:t>
            </a:r>
            <a:r>
              <a:rPr lang="en-US" sz="2400" b="0" dirty="0" smtClean="0"/>
              <a:t> met </a:t>
            </a:r>
            <a:r>
              <a:rPr lang="en-US" sz="2400" b="0" dirty="0" err="1" smtClean="0"/>
              <a:t>een</a:t>
            </a:r>
            <a:r>
              <a:rPr lang="en-US" sz="2400" b="0" dirty="0" smtClean="0"/>
              <a:t> </a:t>
            </a:r>
            <a:r>
              <a:rPr lang="en-US" sz="2400" b="0" dirty="0" err="1" smtClean="0"/>
              <a:t>koffiefilter</a:t>
            </a:r>
            <a:r>
              <a:rPr lang="en-US" sz="2400" b="0" dirty="0" smtClean="0"/>
              <a:t>)</a:t>
            </a:r>
          </a:p>
          <a:p>
            <a:pPr marL="342900" indent="-342900">
              <a:buFont typeface="Arial"/>
              <a:buChar char="•"/>
              <a:defRPr/>
            </a:pPr>
            <a:r>
              <a:rPr lang="en-US" sz="2400" b="0" dirty="0" err="1" smtClean="0"/>
              <a:t>Maak</a:t>
            </a:r>
            <a:r>
              <a:rPr lang="en-US" sz="2400" b="0" dirty="0" smtClean="0"/>
              <a:t> </a:t>
            </a:r>
            <a:r>
              <a:rPr lang="en-US" sz="2400" b="0" dirty="0" err="1" smtClean="0"/>
              <a:t>samen</a:t>
            </a:r>
            <a:r>
              <a:rPr lang="en-US" sz="2400" b="0" dirty="0" smtClean="0"/>
              <a:t> </a:t>
            </a:r>
            <a:r>
              <a:rPr lang="en-US" sz="2400" b="0" dirty="0" err="1" smtClean="0"/>
              <a:t>een</a:t>
            </a:r>
            <a:r>
              <a:rPr lang="en-US" sz="2400" b="0" dirty="0" smtClean="0"/>
              <a:t> zee-</a:t>
            </a:r>
            <a:r>
              <a:rPr lang="en-US" sz="2400" b="0" dirty="0" err="1" smtClean="0"/>
              <a:t>voedselweb</a:t>
            </a:r>
            <a:endParaRPr lang="en-US" sz="2400" b="0" dirty="0" smtClean="0"/>
          </a:p>
          <a:p>
            <a:pPr marL="342900" indent="-342900">
              <a:buFont typeface="Arial"/>
              <a:buChar char="•"/>
              <a:defRPr/>
            </a:pPr>
            <a:r>
              <a:rPr lang="en-US" sz="2400" b="0" dirty="0" err="1" smtClean="0"/>
              <a:t>Knutselen</a:t>
            </a:r>
            <a:r>
              <a:rPr lang="en-US" sz="2400" b="0" dirty="0" smtClean="0"/>
              <a:t> met </a:t>
            </a:r>
            <a:r>
              <a:rPr lang="en-US" sz="2400" b="0" dirty="0" err="1" smtClean="0"/>
              <a:t>schelpen</a:t>
            </a:r>
            <a:r>
              <a:rPr lang="en-US" sz="2400" b="0" dirty="0" smtClean="0"/>
              <a:t> </a:t>
            </a:r>
            <a:r>
              <a:rPr lang="en-US" sz="2400" b="0" dirty="0" err="1" smtClean="0"/>
              <a:t>en</a:t>
            </a:r>
            <a:r>
              <a:rPr lang="en-US" sz="2400" b="0" dirty="0" smtClean="0"/>
              <a:t> </a:t>
            </a:r>
            <a:r>
              <a:rPr lang="en-US" sz="2400" b="0" dirty="0" err="1" smtClean="0"/>
              <a:t>haaientanden</a:t>
            </a:r>
            <a:r>
              <a:rPr lang="en-US" sz="2400" b="0" dirty="0" smtClean="0"/>
              <a:t> (die je </a:t>
            </a:r>
            <a:r>
              <a:rPr lang="en-US" sz="2400" b="0" dirty="0" err="1" smtClean="0"/>
              <a:t>zelf</a:t>
            </a:r>
            <a:r>
              <a:rPr lang="en-US" sz="2400" b="0" dirty="0" smtClean="0"/>
              <a:t> </a:t>
            </a:r>
            <a:r>
              <a:rPr lang="en-US" sz="2400" b="0" dirty="0" err="1" smtClean="0"/>
              <a:t>hebt</a:t>
            </a:r>
            <a:r>
              <a:rPr lang="en-US" sz="2400" b="0" dirty="0" smtClean="0"/>
              <a:t> </a:t>
            </a:r>
            <a:r>
              <a:rPr lang="en-US" sz="2400" b="0" dirty="0" err="1" smtClean="0"/>
              <a:t>gevonden</a:t>
            </a:r>
            <a:r>
              <a:rPr lang="en-US" sz="2400" b="0" dirty="0" smtClean="0"/>
              <a:t> op het strand) </a:t>
            </a:r>
          </a:p>
          <a:p>
            <a:pPr marL="342900" indent="-342900">
              <a:buFont typeface="Arial"/>
              <a:buChar char="•"/>
              <a:defRPr/>
            </a:pPr>
            <a:endParaRPr lang="en-US" sz="2400" b="0" dirty="0"/>
          </a:p>
          <a:p>
            <a:pPr>
              <a:defRPr/>
            </a:pPr>
            <a:endParaRPr lang="en-US" sz="2400" b="0" i="1" dirty="0" smtClean="0"/>
          </a:p>
        </p:txBody>
      </p:sp>
      <p:sp>
        <p:nvSpPr>
          <p:cNvPr id="4" name="Titel 1"/>
          <p:cNvSpPr>
            <a:spLocks noGrp="1"/>
          </p:cNvSpPr>
          <p:nvPr>
            <p:ph type="title"/>
          </p:nvPr>
        </p:nvSpPr>
        <p:spPr>
          <a:xfrm>
            <a:off x="457200" y="76200"/>
            <a:ext cx="8229600" cy="1143000"/>
          </a:xfrm>
        </p:spPr>
        <p:txBody>
          <a:bodyPr/>
          <a:lstStyle/>
          <a:p>
            <a:pPr>
              <a:defRPr/>
            </a:pPr>
            <a:r>
              <a:rPr lang="nl-NL" sz="2800" dirty="0" smtClean="0"/>
              <a:t>Les-</a:t>
            </a:r>
            <a:r>
              <a:rPr lang="nl-NL" sz="2800" dirty="0" err="1" smtClean="0"/>
              <a:t>ideeen</a:t>
            </a:r>
            <a:r>
              <a:rPr lang="nl-NL" sz="2800" dirty="0" smtClean="0"/>
              <a:t> (basisonderwijs)</a:t>
            </a:r>
            <a:endParaRPr lang="nl-NL" sz="1600" dirty="0">
              <a:solidFill>
                <a:srgbClr val="FFFFFF"/>
              </a:solidFill>
            </a:endParaRPr>
          </a:p>
        </p:txBody>
      </p:sp>
    </p:spTree>
    <p:extLst>
      <p:ext uri="{BB962C8B-B14F-4D97-AF65-F5344CB8AC3E}">
        <p14:creationId xmlns:p14="http://schemas.microsoft.com/office/powerpoint/2010/main" val="4243692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Titel 1"/>
          <p:cNvSpPr>
            <a:spLocks noGrp="1"/>
          </p:cNvSpPr>
          <p:nvPr>
            <p:ph type="title"/>
          </p:nvPr>
        </p:nvSpPr>
        <p:spPr>
          <a:xfrm>
            <a:off x="457200" y="76200"/>
            <a:ext cx="8229600" cy="1143000"/>
          </a:xfrm>
        </p:spPr>
        <p:txBody>
          <a:bodyPr/>
          <a:lstStyle/>
          <a:p>
            <a:pPr>
              <a:defRPr/>
            </a:pPr>
            <a:r>
              <a:rPr lang="nl-NL" sz="2800" dirty="0" smtClean="0"/>
              <a:t>Handige websites</a:t>
            </a:r>
            <a:endParaRPr lang="nl-NL" sz="1600" dirty="0">
              <a:solidFill>
                <a:srgbClr val="FFFFFF"/>
              </a:solidFill>
            </a:endParaRPr>
          </a:p>
        </p:txBody>
      </p:sp>
      <p:sp>
        <p:nvSpPr>
          <p:cNvPr id="4" name="Rectangle 1031"/>
          <p:cNvSpPr>
            <a:spLocks noChangeArrowheads="1"/>
          </p:cNvSpPr>
          <p:nvPr/>
        </p:nvSpPr>
        <p:spPr bwMode="auto">
          <a:xfrm>
            <a:off x="76200" y="1676400"/>
            <a:ext cx="89154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400" b="0" dirty="0" smtClean="0">
                <a:hlinkClick r:id="rId3"/>
              </a:rPr>
              <a:t>www.zeeinzicht.nl</a:t>
            </a:r>
            <a:r>
              <a:rPr lang="en-US" sz="2400" b="0" dirty="0" smtClean="0"/>
              <a:t> (</a:t>
            </a:r>
            <a:r>
              <a:rPr lang="en-US" sz="2400" b="0" dirty="0" err="1" smtClean="0"/>
              <a:t>zeeschool</a:t>
            </a:r>
            <a:r>
              <a:rPr lang="en-US" sz="2400" b="0" dirty="0" smtClean="0"/>
              <a:t>)</a:t>
            </a:r>
          </a:p>
          <a:p>
            <a:pPr marL="342900" indent="-342900">
              <a:buFont typeface="Arial"/>
              <a:buChar char="•"/>
              <a:defRPr/>
            </a:pPr>
            <a:endParaRPr lang="en-US" sz="2400" b="0" dirty="0"/>
          </a:p>
          <a:p>
            <a:pPr marL="342900" indent="-342900">
              <a:buFont typeface="Arial"/>
              <a:buChar char="•"/>
              <a:defRPr/>
            </a:pPr>
            <a:r>
              <a:rPr lang="en-US" sz="2400" b="0" dirty="0" err="1" smtClean="0"/>
              <a:t>Stichting</a:t>
            </a:r>
            <a:r>
              <a:rPr lang="en-US" sz="2400" b="0" dirty="0" smtClean="0"/>
              <a:t> de </a:t>
            </a:r>
            <a:r>
              <a:rPr lang="en-US" sz="2400" b="0" dirty="0" err="1" smtClean="0"/>
              <a:t>Noordzee</a:t>
            </a:r>
            <a:r>
              <a:rPr lang="en-US" sz="2400" b="0" dirty="0" smtClean="0"/>
              <a:t> </a:t>
            </a:r>
            <a:r>
              <a:rPr lang="en-US" sz="2400" b="0" dirty="0" err="1" smtClean="0"/>
              <a:t>lespakketten</a:t>
            </a:r>
            <a:endParaRPr lang="en-US" sz="2400" b="0" dirty="0" smtClean="0"/>
          </a:p>
          <a:p>
            <a:pPr marL="342900" indent="-342900">
              <a:buFont typeface="Arial"/>
              <a:buChar char="•"/>
              <a:defRPr/>
            </a:pPr>
            <a:endParaRPr lang="en-US" sz="2400" b="0" dirty="0" smtClean="0"/>
          </a:p>
          <a:p>
            <a:pPr marL="342900" indent="-342900">
              <a:buFont typeface="Arial"/>
              <a:buChar char="•"/>
              <a:defRPr/>
            </a:pPr>
            <a:r>
              <a:rPr lang="en-US" sz="2400" b="0" dirty="0" smtClean="0"/>
              <a:t>https</a:t>
            </a:r>
            <a:r>
              <a:rPr lang="en-US" sz="2400" b="0" dirty="0"/>
              <a:t>://fishandkids.msc.org/nl/</a:t>
            </a:r>
            <a:endParaRPr lang="en-US" sz="2400" b="0" dirty="0" smtClean="0"/>
          </a:p>
          <a:p>
            <a:pPr marL="342900" indent="-342900">
              <a:buFont typeface="Arial"/>
              <a:buChar char="•"/>
              <a:defRPr/>
            </a:pPr>
            <a:endParaRPr lang="en-US" sz="2400" b="0" i="1" dirty="0" smtClean="0"/>
          </a:p>
          <a:p>
            <a:pPr marL="342900" indent="-342900">
              <a:buFont typeface="Arial"/>
              <a:buChar char="•"/>
              <a:defRPr/>
            </a:pPr>
            <a:r>
              <a:rPr lang="en-US" sz="2400" b="0" dirty="0">
                <a:hlinkClick r:id="rId4"/>
              </a:rPr>
              <a:t>http://www.seachangeproject.eu</a:t>
            </a:r>
            <a:r>
              <a:rPr lang="en-US" sz="2400" b="0" dirty="0" smtClean="0">
                <a:hlinkClick r:id="rId4"/>
              </a:rPr>
              <a:t>/</a:t>
            </a:r>
            <a:endParaRPr lang="en-US" sz="2400" b="0" dirty="0" smtClean="0"/>
          </a:p>
          <a:p>
            <a:pPr marL="342900" indent="-342900">
              <a:buFont typeface="Arial"/>
              <a:buChar char="•"/>
              <a:defRPr/>
            </a:pPr>
            <a:endParaRPr lang="en-US" sz="2400" b="0" dirty="0"/>
          </a:p>
          <a:p>
            <a:pPr marL="342900" indent="-342900">
              <a:buFont typeface="Arial"/>
              <a:buChar char="•"/>
              <a:defRPr/>
            </a:pPr>
            <a:r>
              <a:rPr lang="en-US" sz="2400" b="0" dirty="0">
                <a:hlinkClick r:id="rId5"/>
              </a:rPr>
              <a:t>http://www.ecomare.nl</a:t>
            </a:r>
            <a:r>
              <a:rPr lang="en-US" sz="2400" b="0" dirty="0" smtClean="0">
                <a:hlinkClick r:id="rId5"/>
              </a:rPr>
              <a:t>/</a:t>
            </a:r>
            <a:r>
              <a:rPr lang="en-US" sz="2400" b="0" dirty="0" smtClean="0"/>
              <a:t> (</a:t>
            </a:r>
            <a:r>
              <a:rPr lang="en-US" sz="2400" b="0" dirty="0" err="1" smtClean="0"/>
              <a:t>oa</a:t>
            </a:r>
            <a:r>
              <a:rPr lang="en-US" sz="2400" b="0" dirty="0" smtClean="0"/>
              <a:t> </a:t>
            </a:r>
            <a:r>
              <a:rPr lang="en-US" sz="2400" b="0" dirty="0" err="1" smtClean="0"/>
              <a:t>encyclopedie</a:t>
            </a:r>
            <a:r>
              <a:rPr lang="en-US" sz="2400" b="0" dirty="0" smtClean="0"/>
              <a:t>)</a:t>
            </a:r>
            <a:endParaRPr lang="en-US" sz="2400" b="0" dirty="0"/>
          </a:p>
          <a:p>
            <a:pPr marL="342900" indent="-342900">
              <a:buFont typeface="Arial"/>
              <a:buChar char="•"/>
              <a:defRPr/>
            </a:pPr>
            <a:endParaRPr lang="en-US" sz="2400" b="0" i="1" dirty="0"/>
          </a:p>
          <a:p>
            <a:pPr marL="342900" indent="-342900">
              <a:buFont typeface="Arial"/>
              <a:buChar char="•"/>
              <a:defRPr/>
            </a:pPr>
            <a:r>
              <a:rPr lang="en-US" sz="2400" b="0" dirty="0">
                <a:hlinkClick r:id="rId6"/>
              </a:rPr>
              <a:t>http://web.vims.edu/bridge</a:t>
            </a:r>
            <a:r>
              <a:rPr lang="en-US" sz="2400" b="0" dirty="0" smtClean="0">
                <a:hlinkClick r:id="rId6"/>
              </a:rPr>
              <a:t>/</a:t>
            </a:r>
            <a:endParaRPr lang="en-US" sz="2400" b="0" dirty="0" smtClean="0"/>
          </a:p>
          <a:p>
            <a:pPr marL="800100" lvl="1" indent="-342900">
              <a:buFont typeface="Arial"/>
              <a:buChar char="•"/>
              <a:defRPr/>
            </a:pPr>
            <a:r>
              <a:rPr lang="en-GB" sz="2000" b="0" dirty="0"/>
              <a:t>An ocean of teacher-approved marine education resources</a:t>
            </a:r>
            <a:endParaRPr lang="en-US" sz="2000" b="0" dirty="0" smtClean="0"/>
          </a:p>
        </p:txBody>
      </p:sp>
      <p:pic>
        <p:nvPicPr>
          <p:cNvPr id="8194" name="Picture 2" descr="Marine Stewardship Counci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78507" y="3050810"/>
            <a:ext cx="3676650" cy="80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92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Rectangle 1031"/>
          <p:cNvSpPr>
            <a:spLocks noChangeArrowheads="1"/>
          </p:cNvSpPr>
          <p:nvPr/>
        </p:nvSpPr>
        <p:spPr bwMode="auto">
          <a:xfrm>
            <a:off x="76200" y="1676400"/>
            <a:ext cx="8915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400" b="0" dirty="0" err="1" smtClean="0"/>
              <a:t>Versimpel</a:t>
            </a:r>
            <a:r>
              <a:rPr lang="en-US" sz="2400" b="0" dirty="0" smtClean="0"/>
              <a:t> </a:t>
            </a:r>
            <a:r>
              <a:rPr lang="en-US" sz="2400" b="0" dirty="0" err="1" smtClean="0"/>
              <a:t>niet</a:t>
            </a:r>
            <a:r>
              <a:rPr lang="en-US" sz="2400" b="0" dirty="0" smtClean="0"/>
              <a:t> </a:t>
            </a:r>
            <a:r>
              <a:rPr lang="en-US" sz="2400" b="0" dirty="0" err="1" smtClean="0"/>
              <a:t>te</a:t>
            </a:r>
            <a:r>
              <a:rPr lang="en-US" sz="2400" b="0" dirty="0" smtClean="0"/>
              <a:t> </a:t>
            </a:r>
            <a:r>
              <a:rPr lang="en-US" sz="2400" b="0" dirty="0" err="1" smtClean="0"/>
              <a:t>veel</a:t>
            </a:r>
            <a:r>
              <a:rPr lang="en-US" sz="2400" b="0" dirty="0" smtClean="0"/>
              <a:t>! De zee is complex </a:t>
            </a:r>
            <a:r>
              <a:rPr lang="en-US" sz="2400" b="0" dirty="0" err="1" smtClean="0"/>
              <a:t>en</a:t>
            </a:r>
            <a:r>
              <a:rPr lang="en-US" sz="2400" b="0" dirty="0" smtClean="0"/>
              <a:t> </a:t>
            </a:r>
            <a:r>
              <a:rPr lang="en-US" sz="2400" b="0" dirty="0" err="1" smtClean="0"/>
              <a:t>genuanceerd</a:t>
            </a:r>
            <a:r>
              <a:rPr lang="en-US" sz="2400" b="0" dirty="0" smtClean="0"/>
              <a:t>. Wat kun je </a:t>
            </a:r>
            <a:r>
              <a:rPr lang="en-US" sz="2400" b="0" dirty="0" err="1" smtClean="0"/>
              <a:t>daar</a:t>
            </a:r>
            <a:r>
              <a:rPr lang="en-US" sz="2400" b="0" dirty="0" smtClean="0"/>
              <a:t> </a:t>
            </a:r>
            <a:r>
              <a:rPr lang="en-US" sz="2400" b="0" dirty="0" err="1" smtClean="0"/>
              <a:t>mee</a:t>
            </a:r>
            <a:r>
              <a:rPr lang="en-US" sz="2400" b="0" dirty="0" smtClean="0"/>
              <a:t> in het </a:t>
            </a:r>
            <a:r>
              <a:rPr lang="en-US" sz="2400" b="0" dirty="0" err="1" smtClean="0"/>
              <a:t>basisonderwijs</a:t>
            </a:r>
            <a:r>
              <a:rPr lang="en-US" sz="2400" b="0" dirty="0" smtClean="0"/>
              <a:t>?</a:t>
            </a:r>
          </a:p>
          <a:p>
            <a:pPr marL="342900" indent="-342900">
              <a:buFont typeface="Arial"/>
              <a:buChar char="•"/>
              <a:defRPr/>
            </a:pPr>
            <a:endParaRPr lang="en-US" sz="2400" b="0" dirty="0" smtClean="0"/>
          </a:p>
          <a:p>
            <a:pPr marL="342900" indent="-342900">
              <a:buFont typeface="Arial"/>
              <a:buChar char="•"/>
              <a:defRPr/>
            </a:pPr>
            <a:r>
              <a:rPr lang="en-US" sz="2400" b="0" dirty="0" err="1" smtClean="0"/>
              <a:t>Daag</a:t>
            </a:r>
            <a:r>
              <a:rPr lang="en-US" sz="2400" b="0" dirty="0" smtClean="0"/>
              <a:t> </a:t>
            </a:r>
            <a:r>
              <a:rPr lang="en-US" sz="2400" b="0" dirty="0" err="1" smtClean="0"/>
              <a:t>jezelf</a:t>
            </a:r>
            <a:r>
              <a:rPr lang="en-US" sz="2400" b="0" dirty="0" smtClean="0"/>
              <a:t> </a:t>
            </a:r>
            <a:r>
              <a:rPr lang="en-US" sz="2400" b="0" dirty="0" err="1" smtClean="0"/>
              <a:t>uit</a:t>
            </a:r>
            <a:r>
              <a:rPr lang="en-US" sz="2400" b="0" dirty="0" smtClean="0"/>
              <a:t> </a:t>
            </a:r>
          </a:p>
          <a:p>
            <a:pPr marL="342900" indent="-342900">
              <a:buFont typeface="Arial"/>
              <a:buChar char="•"/>
              <a:defRPr/>
            </a:pPr>
            <a:endParaRPr lang="en-US" sz="2400" b="0" dirty="0"/>
          </a:p>
          <a:p>
            <a:pPr>
              <a:defRPr/>
            </a:pPr>
            <a:endParaRPr lang="en-US" sz="2400" b="0" i="1" dirty="0" smtClean="0"/>
          </a:p>
        </p:txBody>
      </p:sp>
      <p:sp>
        <p:nvSpPr>
          <p:cNvPr id="4" name="Titel 1"/>
          <p:cNvSpPr>
            <a:spLocks noGrp="1"/>
          </p:cNvSpPr>
          <p:nvPr>
            <p:ph type="title"/>
          </p:nvPr>
        </p:nvSpPr>
        <p:spPr>
          <a:xfrm>
            <a:off x="457200" y="76200"/>
            <a:ext cx="8229600" cy="1143000"/>
          </a:xfrm>
        </p:spPr>
        <p:txBody>
          <a:bodyPr/>
          <a:lstStyle/>
          <a:p>
            <a:pPr>
              <a:defRPr/>
            </a:pPr>
            <a:r>
              <a:rPr lang="nl-NL" sz="2800" dirty="0" smtClean="0"/>
              <a:t>Uitdaging!</a:t>
            </a:r>
            <a:endParaRPr lang="nl-NL" sz="1600" dirty="0">
              <a:solidFill>
                <a:srgbClr val="FFFFFF"/>
              </a:solidFill>
            </a:endParaRPr>
          </a:p>
        </p:txBody>
      </p:sp>
    </p:spTree>
    <p:extLst>
      <p:ext uri="{BB962C8B-B14F-4D97-AF65-F5344CB8AC3E}">
        <p14:creationId xmlns:p14="http://schemas.microsoft.com/office/powerpoint/2010/main" val="198040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0" y="0"/>
            <a:ext cx="9144000" cy="6858000"/>
          </a:xfrm>
          <a:prstGeom prst="rect">
            <a:avLst/>
          </a:prstGeom>
          <a:gradFill rotWithShape="1">
            <a:gsLst>
              <a:gs pos="84000">
                <a:schemeClr val="accent1">
                  <a:alpha val="85000"/>
                </a:schemeClr>
              </a:gs>
              <a:gs pos="100000">
                <a:schemeClr val="accent1">
                  <a:gamma/>
                  <a:shade val="46275"/>
                  <a:invGamma/>
                  <a:alpha val="19000"/>
                </a:schemeClr>
              </a:gs>
            </a:gsLst>
            <a:lin ang="5400000" scaled="1"/>
          </a:gradFill>
          <a:ln w="9525">
            <a:solidFill>
              <a:schemeClr val="tx1"/>
            </a:solidFill>
            <a:miter lim="800000"/>
            <a:headEnd/>
            <a:tailEnd/>
          </a:ln>
          <a:effectLst/>
          <a:extLst/>
        </p:spPr>
        <p:txBody>
          <a:bodyPr wrap="none" anchor="ctr"/>
          <a:lstStyle/>
          <a:p>
            <a:pPr>
              <a:defRPr/>
            </a:pPr>
            <a:endParaRPr lang="nl-NL">
              <a:latin typeface="Arial" pitchFamily="34" charset="0"/>
              <a:ea typeface="+mn-ea"/>
              <a:cs typeface="Arial" pitchFamily="34" charset="0"/>
            </a:endParaRPr>
          </a:p>
        </p:txBody>
      </p:sp>
      <p:sp>
        <p:nvSpPr>
          <p:cNvPr id="3" name="Rectangle 2"/>
          <p:cNvSpPr txBox="1">
            <a:spLocks noChangeArrowheads="1"/>
          </p:cNvSpPr>
          <p:nvPr/>
        </p:nvSpPr>
        <p:spPr bwMode="auto">
          <a:xfrm>
            <a:off x="990600" y="2492375"/>
            <a:ext cx="6781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defRPr/>
            </a:pPr>
            <a:r>
              <a:rPr kumimoji="1" lang="nl-NL" sz="2400" kern="0" dirty="0" smtClean="0">
                <a:solidFill>
                  <a:schemeClr val="tx1"/>
                </a:solidFill>
                <a:latin typeface="Arial" charset="0"/>
                <a:cs typeface="Arial" charset="0"/>
              </a:rPr>
              <a:t>INHOUD (optioneel!)</a:t>
            </a:r>
          </a:p>
          <a:p>
            <a:pPr algn="l" eaLnBrk="1" hangingPunct="1">
              <a:defRPr/>
            </a:pPr>
            <a:endParaRPr kumimoji="1" lang="nl-NL" sz="2400" b="0" kern="0" dirty="0" smtClean="0">
              <a:solidFill>
                <a:schemeClr val="tx1"/>
              </a:solidFill>
              <a:latin typeface="Arial" charset="0"/>
              <a:cs typeface="Arial" charset="0"/>
            </a:endParaRPr>
          </a:p>
          <a:p>
            <a:pPr marL="342900" indent="-342900" algn="l" eaLnBrk="1" hangingPunct="1">
              <a:buFontTx/>
              <a:buChar char="-"/>
              <a:defRPr/>
            </a:pPr>
            <a:r>
              <a:rPr kumimoji="1" lang="nl-NL" sz="2400" b="0" kern="0" dirty="0" smtClean="0">
                <a:solidFill>
                  <a:schemeClr val="tx1"/>
                </a:solidFill>
                <a:latin typeface="Arial" charset="0"/>
                <a:cs typeface="Arial" charset="0"/>
              </a:rPr>
              <a:t>Intro: zee is spannend</a:t>
            </a:r>
          </a:p>
          <a:p>
            <a:pPr algn="l" eaLnBrk="1" hangingPunct="1">
              <a:defRPr/>
            </a:pPr>
            <a:endParaRPr kumimoji="1" lang="nl-NL" sz="2400" b="0" kern="0" dirty="0" smtClean="0">
              <a:solidFill>
                <a:schemeClr val="tx1"/>
              </a:solidFill>
              <a:latin typeface="Arial" charset="0"/>
              <a:cs typeface="Arial" charset="0"/>
            </a:endParaRPr>
          </a:p>
          <a:p>
            <a:pPr marL="342900" indent="-342900" algn="l" eaLnBrk="1" hangingPunct="1">
              <a:buFontTx/>
              <a:buChar char="-"/>
              <a:defRPr/>
            </a:pPr>
            <a:r>
              <a:rPr kumimoji="1" lang="nl-NL" sz="2400" b="0" kern="0" dirty="0" smtClean="0">
                <a:solidFill>
                  <a:schemeClr val="tx1"/>
                </a:solidFill>
                <a:latin typeface="Arial" charset="0"/>
                <a:cs typeface="Arial" charset="0"/>
              </a:rPr>
              <a:t>Jullie vragen</a:t>
            </a:r>
          </a:p>
          <a:p>
            <a:pPr marL="342900" indent="-342900" algn="l" eaLnBrk="1" hangingPunct="1">
              <a:buFontTx/>
              <a:buChar char="-"/>
              <a:defRPr/>
            </a:pPr>
            <a:endParaRPr kumimoji="1" lang="nl-NL" sz="2400" b="0" kern="0" dirty="0" smtClean="0">
              <a:solidFill>
                <a:schemeClr val="tx1"/>
              </a:solidFill>
              <a:latin typeface="Arial" charset="0"/>
              <a:cs typeface="Arial" charset="0"/>
            </a:endParaRPr>
          </a:p>
          <a:p>
            <a:pPr marL="342900" indent="-342900" algn="l" eaLnBrk="1" hangingPunct="1">
              <a:buFontTx/>
              <a:buChar char="-"/>
              <a:defRPr/>
            </a:pPr>
            <a:r>
              <a:rPr kumimoji="1" lang="nl-NL" sz="2400" b="0" kern="0" dirty="0" smtClean="0">
                <a:solidFill>
                  <a:schemeClr val="tx1"/>
                </a:solidFill>
                <a:latin typeface="Arial" charset="0"/>
                <a:cs typeface="Arial" charset="0"/>
              </a:rPr>
              <a:t>Hoe werkt de (Noord)zee</a:t>
            </a:r>
          </a:p>
          <a:p>
            <a:pPr marL="342900" indent="-342900" algn="l" eaLnBrk="1" hangingPunct="1">
              <a:buFontTx/>
              <a:buChar char="-"/>
              <a:defRPr/>
            </a:pPr>
            <a:r>
              <a:rPr kumimoji="1" lang="nl-NL" sz="2400" b="0" kern="0" dirty="0" smtClean="0">
                <a:solidFill>
                  <a:schemeClr val="tx1"/>
                </a:solidFill>
                <a:latin typeface="Arial" charset="0"/>
                <a:cs typeface="Arial" charset="0"/>
              </a:rPr>
              <a:t>De diepzee</a:t>
            </a:r>
          </a:p>
          <a:p>
            <a:pPr algn="l" eaLnBrk="1" hangingPunct="1">
              <a:defRPr/>
            </a:pPr>
            <a:endParaRPr kumimoji="1" lang="nl-NL" sz="2400" b="0" kern="0" dirty="0" smtClean="0">
              <a:solidFill>
                <a:schemeClr val="tx1"/>
              </a:solidFill>
              <a:latin typeface="Arial" charset="0"/>
              <a:cs typeface="Arial" charset="0"/>
            </a:endParaRPr>
          </a:p>
          <a:p>
            <a:pPr marL="342900" indent="-342900" algn="l" eaLnBrk="1" hangingPunct="1">
              <a:buFontTx/>
              <a:buChar char="-"/>
              <a:defRPr/>
            </a:pPr>
            <a:r>
              <a:rPr kumimoji="1" lang="nl-NL" sz="2400" b="0" kern="0" dirty="0" smtClean="0">
                <a:solidFill>
                  <a:schemeClr val="tx1"/>
                </a:solidFill>
                <a:latin typeface="Arial" charset="0"/>
                <a:cs typeface="Arial" charset="0"/>
              </a:rPr>
              <a:t>Mens en zee</a:t>
            </a:r>
          </a:p>
          <a:p>
            <a:pPr marL="342900" indent="-342900" algn="l" eaLnBrk="1" hangingPunct="1">
              <a:buFontTx/>
              <a:buChar char="-"/>
              <a:defRPr/>
            </a:pPr>
            <a:r>
              <a:rPr kumimoji="1" lang="nl-NL" sz="2400" b="0" kern="0" dirty="0" smtClean="0">
                <a:solidFill>
                  <a:schemeClr val="tx1"/>
                </a:solidFill>
                <a:latin typeface="Arial" charset="0"/>
                <a:cs typeface="Arial" charset="0"/>
              </a:rPr>
              <a:t>Les-idee: Samen vissen!</a:t>
            </a:r>
          </a:p>
          <a:p>
            <a:pPr marL="342900" indent="-342900" algn="l" eaLnBrk="1" hangingPunct="1">
              <a:buFontTx/>
              <a:buChar char="-"/>
              <a:defRPr/>
            </a:pPr>
            <a:endParaRPr kumimoji="1" lang="nl-NL" sz="2400" b="0" kern="0" dirty="0">
              <a:solidFill>
                <a:schemeClr val="tx1"/>
              </a:solidFill>
              <a:latin typeface="Arial" charset="0"/>
              <a:cs typeface="Arial" charset="0"/>
            </a:endParaRPr>
          </a:p>
          <a:p>
            <a:pPr marL="342900" indent="-342900" algn="l" eaLnBrk="1" hangingPunct="1">
              <a:buFontTx/>
              <a:buChar char="-"/>
              <a:defRPr/>
            </a:pPr>
            <a:r>
              <a:rPr kumimoji="1" lang="nl-NL" sz="2400" b="0" kern="0" dirty="0" smtClean="0">
                <a:solidFill>
                  <a:schemeClr val="tx1"/>
                </a:solidFill>
                <a:latin typeface="Arial" charset="0"/>
                <a:cs typeface="Arial" charset="0"/>
              </a:rPr>
              <a:t>Overige tips voor lessen</a:t>
            </a:r>
          </a:p>
          <a:p>
            <a:pPr marL="342900" indent="-342900" algn="l" eaLnBrk="1" hangingPunct="1">
              <a:buFontTx/>
              <a:buChar char="-"/>
              <a:defRPr/>
            </a:pPr>
            <a:r>
              <a:rPr kumimoji="1" lang="nl-NL" sz="2400" b="0" kern="0" dirty="0" smtClean="0">
                <a:solidFill>
                  <a:schemeClr val="tx1"/>
                </a:solidFill>
                <a:latin typeface="Arial" charset="0"/>
                <a:cs typeface="Arial" charset="0"/>
              </a:rPr>
              <a:t>Discussiepunt: complexiteit &amp; versimpelen</a:t>
            </a:r>
          </a:p>
          <a:p>
            <a:pPr marL="342900" indent="-342900" algn="l" eaLnBrk="1" hangingPunct="1">
              <a:buFontTx/>
              <a:buChar char="-"/>
              <a:defRPr/>
            </a:pPr>
            <a:endParaRPr kumimoji="1" lang="nl-NL" sz="2400" kern="0" dirty="0">
              <a:solidFill>
                <a:schemeClr val="tx1"/>
              </a:solidFill>
              <a:latin typeface="Arial" charset="0"/>
              <a:cs typeface="Arial" charset="0"/>
            </a:endParaRPr>
          </a:p>
        </p:txBody>
      </p:sp>
    </p:spTree>
    <p:extLst>
      <p:ext uri="{BB962C8B-B14F-4D97-AF65-F5344CB8AC3E}">
        <p14:creationId xmlns:p14="http://schemas.microsoft.com/office/powerpoint/2010/main" val="424369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i25.photobucket.com/albums/c58/snotterr/nawaka/kraken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631" y="693894"/>
            <a:ext cx="3614738" cy="547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39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nuscimag.com/wp-content/uploads/2014/09/sea_monster.pn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7300" y="1447800"/>
            <a:ext cx="67437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2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omenwriteaboutcomics.com/wp-content/uploads/2015/10/1434495604-Jaws_1440x900_newz7j1.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5400" y="1600200"/>
            <a:ext cx="6067425"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e/e9/Jaws_novel_cov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95675"/>
            <a:ext cx="1933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orig00.deviantart.net/2368/f/2011/160/1/a/jaws_by_jelsin-d3ihe0x.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609600"/>
            <a:ext cx="4038600" cy="572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8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images.spaceref.com/news/2011/oo5517505569_85628c6bc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35359"/>
            <a:ext cx="6629400" cy="60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0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6439</TotalTime>
  <Words>730</Words>
  <Application>Microsoft Office PowerPoint</Application>
  <PresentationFormat>Diavoorstelling (4:3)</PresentationFormat>
  <Paragraphs>173</Paragraphs>
  <Slides>38</Slides>
  <Notes>37</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Default Design</vt:lpstr>
      <vt:lpstr> Zeebenen gezocht   Dr. Marieke Verweij marieke.verweij@wur.nl marieke@prosea.info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Fotosynthese</vt:lpstr>
      <vt:lpstr>Voedselketen in zee begint met fytoplankton</vt:lpstr>
      <vt:lpstr>Bacteriën en virussen maken voedselketens rond </vt:lpstr>
      <vt:lpstr>Voedselweb Noordzee</vt:lpstr>
      <vt:lpstr>PowerPoint-presentatie</vt:lpstr>
      <vt:lpstr>Wel eens een slokje zeewater binnengekregen?</vt:lpstr>
      <vt:lpstr>De diepzee</vt:lpstr>
      <vt:lpstr>De diepzee</vt:lpstr>
      <vt:lpstr>PowerPoint-presentatie</vt:lpstr>
      <vt:lpstr>PowerPoint-presentatie</vt:lpstr>
      <vt:lpstr>PowerPoint-presentatie</vt:lpstr>
      <vt:lpstr>PowerPoint-presentatie</vt:lpstr>
      <vt:lpstr>PowerPoint-presentatie</vt:lpstr>
      <vt:lpstr>Wat is het belang van de zee voor de mens?</vt:lpstr>
      <vt:lpstr>Let’s fish!</vt:lpstr>
      <vt:lpstr>PowerPoint-presentatie</vt:lpstr>
      <vt:lpstr>Daarbij eet Nederlander nauwelijks Noordzeevis </vt:lpstr>
      <vt:lpstr>PowerPoint-presentatie</vt:lpstr>
      <vt:lpstr>PowerPoint-presentatie</vt:lpstr>
      <vt:lpstr>Les-ideeen (basisonderwijs)</vt:lpstr>
      <vt:lpstr>Handige websites</vt:lpstr>
      <vt:lpstr>Uitdaging!</vt:lpstr>
    </vt:vector>
  </TitlesOfParts>
  <Company>Wageningen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Multi-stakeholder processes in North Sea fisheries management</dc:title>
  <dc:creator>verwe022</dc:creator>
  <cp:lastModifiedBy>Gebruiker</cp:lastModifiedBy>
  <cp:revision>287</cp:revision>
  <dcterms:created xsi:type="dcterms:W3CDTF">2009-02-16T11:19:29Z</dcterms:created>
  <dcterms:modified xsi:type="dcterms:W3CDTF">2015-11-20T15:57:31Z</dcterms:modified>
</cp:coreProperties>
</file>