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23"/>
  </p:notesMasterIdLst>
  <p:sldIdLst>
    <p:sldId id="256" r:id="rId3"/>
    <p:sldId id="258" r:id="rId4"/>
    <p:sldId id="257" r:id="rId5"/>
    <p:sldId id="259" r:id="rId6"/>
    <p:sldId id="296" r:id="rId7"/>
    <p:sldId id="294" r:id="rId8"/>
    <p:sldId id="260" r:id="rId9"/>
    <p:sldId id="283" r:id="rId10"/>
    <p:sldId id="293" r:id="rId11"/>
    <p:sldId id="295" r:id="rId12"/>
    <p:sldId id="261" r:id="rId13"/>
    <p:sldId id="297" r:id="rId14"/>
    <p:sldId id="262" r:id="rId15"/>
    <p:sldId id="298" r:id="rId16"/>
    <p:sldId id="299" r:id="rId17"/>
    <p:sldId id="263" r:id="rId18"/>
    <p:sldId id="264" r:id="rId19"/>
    <p:sldId id="300" r:id="rId20"/>
    <p:sldId id="276" r:id="rId21"/>
    <p:sldId id="277"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6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6C83E-9CB3-4880-B2FA-41981A15B4A6}" type="datetimeFigureOut">
              <a:rPr lang="nl-NL" smtClean="0"/>
              <a:pPr/>
              <a:t>29-11-2017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FD4E7-3B4B-4310-8895-AF5C698E4CAC}"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Kip kan je overal krijgen, kinderen</a:t>
            </a:r>
            <a:r>
              <a:rPr lang="nl-NL" baseline="0" dirty="0"/>
              <a:t> eten het. Je kunt het in de klas meenemen zonder al te veel gedoe en regelgeving.</a:t>
            </a:r>
          </a:p>
          <a:p>
            <a:r>
              <a:rPr lang="nl-NL" baseline="0" dirty="0"/>
              <a:t>(pas wel op: rauwe kip alleen met latex of dunne plastic handschoenen, vanwege bacteriën die op het vlees kunnen zitten)</a:t>
            </a:r>
            <a:endParaRPr lang="nl-NL" dirty="0"/>
          </a:p>
          <a:p>
            <a:endParaRPr lang="nl-NL" dirty="0"/>
          </a:p>
        </p:txBody>
      </p:sp>
      <p:sp>
        <p:nvSpPr>
          <p:cNvPr id="4" name="Tijdelijke aanduiding voor dianummer 3"/>
          <p:cNvSpPr>
            <a:spLocks noGrp="1"/>
          </p:cNvSpPr>
          <p:nvPr>
            <p:ph type="sldNum" sz="quarter" idx="10"/>
          </p:nvPr>
        </p:nvSpPr>
        <p:spPr/>
        <p:txBody>
          <a:bodyPr/>
          <a:lstStyle/>
          <a:p>
            <a:fld id="{0ACFD4E7-3B4B-4310-8895-AF5C698E4CAC}" type="slidenum">
              <a:rPr lang="nl-NL" smtClean="0"/>
              <a:pPr/>
              <a:t>4</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Kip kan je overal krijgen, kinderen</a:t>
            </a:r>
            <a:r>
              <a:rPr lang="nl-NL" baseline="0" dirty="0"/>
              <a:t> eten het. Je kunt het in de klas meenemen zonder al te veel gedoe en regelgeving.</a:t>
            </a:r>
          </a:p>
          <a:p>
            <a:r>
              <a:rPr lang="nl-NL" baseline="0" dirty="0"/>
              <a:t>(pas wel op: rauwe kip alleen met latex of dunne plastic handschoenen, vanwege bacteriën die op het vlees kunnen zitten)</a:t>
            </a:r>
            <a:endParaRPr lang="nl-NL" dirty="0"/>
          </a:p>
          <a:p>
            <a:endParaRPr lang="nl-NL" dirty="0"/>
          </a:p>
        </p:txBody>
      </p:sp>
      <p:sp>
        <p:nvSpPr>
          <p:cNvPr id="4" name="Tijdelijke aanduiding voor dianummer 3"/>
          <p:cNvSpPr>
            <a:spLocks noGrp="1"/>
          </p:cNvSpPr>
          <p:nvPr>
            <p:ph type="sldNum" sz="quarter" idx="10"/>
          </p:nvPr>
        </p:nvSpPr>
        <p:spPr/>
        <p:txBody>
          <a:bodyPr/>
          <a:lstStyle/>
          <a:p>
            <a:fld id="{0ACFD4E7-3B4B-4310-8895-AF5C698E4CAC}" type="slidenum">
              <a:rPr lang="nl-NL" smtClean="0"/>
              <a:pPr/>
              <a:t>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Kip kan je overal krijgen, kinderen</a:t>
            </a:r>
            <a:r>
              <a:rPr lang="nl-NL" baseline="0" dirty="0"/>
              <a:t> eten het. Je kunt het in de klas meenemen zonder al te veel gedoe en regelgeving.</a:t>
            </a:r>
          </a:p>
          <a:p>
            <a:r>
              <a:rPr lang="nl-NL" baseline="0" dirty="0"/>
              <a:t>(pas wel op: rauwe kip alleen met latex of dunne plastic handschoenen, vanwege bacteriën die op het vlees kunnen zitten)</a:t>
            </a:r>
            <a:endParaRPr lang="nl-NL" dirty="0"/>
          </a:p>
          <a:p>
            <a:endParaRPr lang="nl-NL" dirty="0"/>
          </a:p>
        </p:txBody>
      </p:sp>
      <p:sp>
        <p:nvSpPr>
          <p:cNvPr id="4" name="Tijdelijke aanduiding voor dianummer 3"/>
          <p:cNvSpPr>
            <a:spLocks noGrp="1"/>
          </p:cNvSpPr>
          <p:nvPr>
            <p:ph type="sldNum" sz="quarter" idx="10"/>
          </p:nvPr>
        </p:nvSpPr>
        <p:spPr/>
        <p:txBody>
          <a:bodyPr/>
          <a:lstStyle/>
          <a:p>
            <a:fld id="{0ACFD4E7-3B4B-4310-8895-AF5C698E4CAC}" type="slidenum">
              <a:rPr lang="nl-NL" smtClean="0"/>
              <a:pPr/>
              <a:t>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a:t>Opmerking: in huidige kerndoelen BO staat niets over leven in het verleden, dan wel over fossielen. Wel over het ontstaan van de huidige Nederlandse landschappen, waaruit je kunt afleiden dat Nederland er eerder anders heeft uitgezien. Er zijn wel verbanden te leggen naar het curriculum, maar dan eerder als verdieping of met een indirecte koppeling (zoals in het laatste geval).</a:t>
            </a:r>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29-11-2017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450450B-ED69-4D51-AD78-D4B0AE2A80A9}" type="datetimeFigureOut">
              <a:rPr lang="nl-NL" smtClean="0"/>
              <a:pPr/>
              <a:t>29-11-2017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CB771BE-3FE5-4DB1-90AD-0556CD42C5C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29-11-2017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9F75-C975-4D75-8DB7-D3BFF4125E30}" type="datetimeFigureOut">
              <a:rPr lang="nl-NL" smtClean="0"/>
              <a:pPr/>
              <a:t>29-11-2017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394C2-B0C9-44F8-B875-03D46743C3DC}"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BF734-AF24-4839-82ED-21FB843EFB8A}" type="datetimeFigureOut">
              <a:rPr lang="nl-NL" smtClean="0"/>
              <a:pPr/>
              <a:t>29-11-2017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473F3-81A6-4B43-AFD8-8E4FCA324FCC}" type="slidenum">
              <a:rPr lang="nl-NL" smtClean="0"/>
              <a:pPr/>
              <a:t>‹nr.›</a:t>
            </a:fld>
            <a:endParaRPr lang="nl-NL"/>
          </a:p>
        </p:txBody>
      </p:sp>
      <p:pic>
        <p:nvPicPr>
          <p:cNvPr id="7" name="Afbeelding 6" descr="Banner email-klein.jpg"/>
          <p:cNvPicPr>
            <a:picLocks noChangeAspect="1"/>
          </p:cNvPicPr>
          <p:nvPr/>
        </p:nvPicPr>
        <p:blipFill>
          <a:blip r:embed="rId14" cstate="print"/>
          <a:stretch>
            <a:fillRect/>
          </a:stretch>
        </p:blipFill>
        <p:spPr>
          <a:xfrm>
            <a:off x="1" y="5008880"/>
            <a:ext cx="9143999" cy="18491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www.biodoen.nl/lesmateriaal.php?go_to=311492" TargetMode="External"/><Relationship Id="rId3" Type="http://schemas.openxmlformats.org/officeDocument/2006/relationships/hyperlink" Target="https://www.bioplek.org/animaties%20onderbouw/gaswisselingvis.html" TargetMode="External"/><Relationship Id="rId7" Type="http://schemas.openxmlformats.org/officeDocument/2006/relationships/hyperlink" Target="http://strandvondsten.nl/determineren/"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schooltv.nl/video/mosselen-vastgehecht-met-een-baard/" TargetMode="External"/><Relationship Id="rId5" Type="http://schemas.openxmlformats.org/officeDocument/2006/relationships/hyperlink" Target="https://www.10voorbiologie.nl/index.php?cat=3&amp;id=1631" TargetMode="External"/><Relationship Id="rId4" Type="http://schemas.openxmlformats.org/officeDocument/2006/relationships/hyperlink" Target="https://youtu.be/M4hbf59cZI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251520" y="692696"/>
            <a:ext cx="8712968" cy="309634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Help, er zit een beest in mijn schelp!.jpg"/>
          <p:cNvPicPr>
            <a:picLocks noChangeAspect="1"/>
          </p:cNvPicPr>
          <p:nvPr/>
        </p:nvPicPr>
        <p:blipFill>
          <a:blip r:embed="rId2" cstate="print"/>
          <a:stretch>
            <a:fillRect/>
          </a:stretch>
        </p:blipFill>
        <p:spPr>
          <a:xfrm>
            <a:off x="4427984" y="1268760"/>
            <a:ext cx="3672409" cy="2448272"/>
          </a:xfrm>
          <a:prstGeom prst="rect">
            <a:avLst/>
          </a:prstGeom>
        </p:spPr>
      </p:pic>
      <p:sp>
        <p:nvSpPr>
          <p:cNvPr id="3" name="Ondertitel 2"/>
          <p:cNvSpPr>
            <a:spLocks noGrp="1"/>
          </p:cNvSpPr>
          <p:nvPr>
            <p:ph type="subTitle" idx="1"/>
          </p:nvPr>
        </p:nvSpPr>
        <p:spPr>
          <a:xfrm>
            <a:off x="395536" y="1916832"/>
            <a:ext cx="3960440" cy="1368152"/>
          </a:xfrm>
        </p:spPr>
        <p:txBody>
          <a:bodyPr>
            <a:normAutofit fontScale="85000" lnSpcReduction="10000"/>
          </a:bodyPr>
          <a:lstStyle/>
          <a:p>
            <a:pPr algn="l"/>
            <a:r>
              <a:rPr lang="nl-NL" dirty="0"/>
              <a:t>Onderga de verwondering over het veelzijdige leven uit de zee.</a:t>
            </a:r>
          </a:p>
        </p:txBody>
      </p:sp>
      <p:sp>
        <p:nvSpPr>
          <p:cNvPr id="5" name="Tekstvak 4"/>
          <p:cNvSpPr txBox="1"/>
          <p:nvPr/>
        </p:nvSpPr>
        <p:spPr>
          <a:xfrm>
            <a:off x="323528" y="4005064"/>
            <a:ext cx="5472608" cy="1200329"/>
          </a:xfrm>
          <a:prstGeom prst="rect">
            <a:avLst/>
          </a:prstGeom>
          <a:noFill/>
        </p:spPr>
        <p:txBody>
          <a:bodyPr wrap="square" rtlCol="0">
            <a:spAutoFit/>
          </a:bodyPr>
          <a:lstStyle/>
          <a:p>
            <a:r>
              <a:rPr lang="nl-NL" b="1" dirty="0"/>
              <a:t>Teun Baarspul</a:t>
            </a:r>
          </a:p>
          <a:p>
            <a:r>
              <a:rPr lang="nl-NL" dirty="0"/>
              <a:t>Freelance educatief </a:t>
            </a:r>
            <a:r>
              <a:rPr lang="nl-NL" dirty="0" err="1"/>
              <a:t>ontwikkelaar-De</a:t>
            </a:r>
            <a:r>
              <a:rPr lang="nl-NL" dirty="0"/>
              <a:t> Natuurwerkwinkel</a:t>
            </a:r>
          </a:p>
          <a:p>
            <a:r>
              <a:rPr lang="nl-NL" dirty="0"/>
              <a:t>Docent W&amp;T, Pabo </a:t>
            </a:r>
            <a:r>
              <a:rPr lang="nl-NL" dirty="0" err="1"/>
              <a:t>HvA</a:t>
            </a:r>
            <a:endParaRPr lang="nl-NL" dirty="0"/>
          </a:p>
          <a:p>
            <a:endParaRPr lang="nl-NL" dirty="0"/>
          </a:p>
        </p:txBody>
      </p:sp>
      <p:sp>
        <p:nvSpPr>
          <p:cNvPr id="2" name="Titel 1"/>
          <p:cNvSpPr>
            <a:spLocks noGrp="1"/>
          </p:cNvSpPr>
          <p:nvPr>
            <p:ph type="ctrTitle"/>
          </p:nvPr>
        </p:nvSpPr>
        <p:spPr>
          <a:xfrm>
            <a:off x="395536" y="476672"/>
            <a:ext cx="7488832" cy="1224136"/>
          </a:xfrm>
        </p:spPr>
        <p:txBody>
          <a:bodyPr>
            <a:noAutofit/>
          </a:bodyPr>
          <a:lstStyle/>
          <a:p>
            <a:pPr algn="l"/>
            <a:r>
              <a:rPr lang="nl-NL" sz="4000" dirty="0"/>
              <a:t>Help,</a:t>
            </a:r>
            <a:br>
              <a:rPr lang="nl-NL" sz="4000" dirty="0"/>
            </a:br>
            <a:r>
              <a:rPr lang="nl-NL" sz="4000" dirty="0"/>
              <a:t>Er zit een beest in mijn schelp!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Beetje theorie vooraf...</a:t>
            </a:r>
          </a:p>
        </p:txBody>
      </p:sp>
      <p:sp>
        <p:nvSpPr>
          <p:cNvPr id="8" name="Tijdelijke aanduiding voor inhoud 2"/>
          <p:cNvSpPr>
            <a:spLocks noGrp="1"/>
          </p:cNvSpPr>
          <p:nvPr>
            <p:ph idx="1"/>
          </p:nvPr>
        </p:nvSpPr>
        <p:spPr>
          <a:xfrm>
            <a:off x="539552" y="1340768"/>
            <a:ext cx="8229600" cy="2193107"/>
          </a:xfrm>
        </p:spPr>
        <p:txBody>
          <a:bodyPr/>
          <a:lstStyle/>
          <a:p>
            <a:r>
              <a:rPr lang="nl-NL" dirty="0"/>
              <a:t>Levenskenmerken?</a:t>
            </a:r>
          </a:p>
          <a:p>
            <a:endParaRPr lang="nl-NL" dirty="0"/>
          </a:p>
        </p:txBody>
      </p:sp>
      <p:pic>
        <p:nvPicPr>
          <p:cNvPr id="9" name="Afbeelding 8" descr="Avonturijn-steen.png"/>
          <p:cNvPicPr>
            <a:picLocks noChangeAspect="1"/>
          </p:cNvPicPr>
          <p:nvPr/>
        </p:nvPicPr>
        <p:blipFill>
          <a:blip r:embed="rId2" cstate="print"/>
          <a:stretch>
            <a:fillRect/>
          </a:stretch>
        </p:blipFill>
        <p:spPr>
          <a:xfrm>
            <a:off x="683568" y="2348880"/>
            <a:ext cx="3672840" cy="2339340"/>
          </a:xfrm>
          <a:prstGeom prst="rect">
            <a:avLst/>
          </a:prstGeom>
        </p:spPr>
      </p:pic>
      <p:pic>
        <p:nvPicPr>
          <p:cNvPr id="10" name="Afbeelding 9" descr="goldfish.png"/>
          <p:cNvPicPr>
            <a:picLocks noChangeAspect="1"/>
          </p:cNvPicPr>
          <p:nvPr/>
        </p:nvPicPr>
        <p:blipFill>
          <a:blip r:embed="rId3" cstate="print"/>
          <a:stretch>
            <a:fillRect/>
          </a:stretch>
        </p:blipFill>
        <p:spPr>
          <a:xfrm>
            <a:off x="5292080" y="1916832"/>
            <a:ext cx="3048695" cy="3061397"/>
          </a:xfrm>
          <a:prstGeom prst="rect">
            <a:avLst/>
          </a:prstGeom>
        </p:spPr>
      </p:pic>
      <p:sp>
        <p:nvSpPr>
          <p:cNvPr id="6" name="Tekstvak 5"/>
          <p:cNvSpPr txBox="1"/>
          <p:nvPr/>
        </p:nvSpPr>
        <p:spPr>
          <a:xfrm>
            <a:off x="5796136" y="4797152"/>
            <a:ext cx="1728192" cy="276999"/>
          </a:xfrm>
          <a:prstGeom prst="rect">
            <a:avLst/>
          </a:prstGeom>
          <a:noFill/>
        </p:spPr>
        <p:txBody>
          <a:bodyPr wrap="square" rtlCol="0">
            <a:spAutoFit/>
          </a:bodyPr>
          <a:lstStyle/>
          <a:p>
            <a:r>
              <a:rPr lang="nl-NL" sz="1200" dirty="0"/>
              <a:t>Foto: </a:t>
            </a:r>
            <a:r>
              <a:rPr lang="nl-NL" sz="1200" dirty="0" err="1"/>
              <a:t>cooperatie-wow.nl</a:t>
            </a:r>
            <a:endParaRPr lang="nl-NL" sz="1200" dirty="0"/>
          </a:p>
        </p:txBody>
      </p:sp>
      <p:sp>
        <p:nvSpPr>
          <p:cNvPr id="7" name="Tekstvak 6"/>
          <p:cNvSpPr txBox="1"/>
          <p:nvPr/>
        </p:nvSpPr>
        <p:spPr>
          <a:xfrm>
            <a:off x="1331640" y="4869160"/>
            <a:ext cx="2448272" cy="276999"/>
          </a:xfrm>
          <a:prstGeom prst="rect">
            <a:avLst/>
          </a:prstGeom>
          <a:noFill/>
        </p:spPr>
        <p:txBody>
          <a:bodyPr wrap="square" rtlCol="0">
            <a:spAutoFit/>
          </a:bodyPr>
          <a:lstStyle/>
          <a:p>
            <a:r>
              <a:rPr lang="nl-NL" sz="1200" dirty="0"/>
              <a:t>Foto: </a:t>
            </a:r>
            <a:r>
              <a:rPr lang="nl-NL" sz="1200" dirty="0" err="1"/>
              <a:t>avonturijn.nl</a:t>
            </a:r>
            <a:endParaRPr lang="nl-NL"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0768"/>
            <a:ext cx="6552728" cy="341632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800" i="1" dirty="0"/>
              <a:t>Eerst kijken:</a:t>
            </a:r>
            <a:r>
              <a:rPr lang="nl-NL" sz="2800" dirty="0"/>
              <a:t> </a:t>
            </a:r>
          </a:p>
          <a:p>
            <a:pPr>
              <a:defRPr/>
            </a:pPr>
            <a:endParaRPr lang="nl-NL" sz="2400" dirty="0"/>
          </a:p>
          <a:p>
            <a:pPr marL="914400" lvl="1" indent="-457200">
              <a:buFontTx/>
              <a:buAutoNum type="arabicPeriod"/>
              <a:defRPr/>
            </a:pPr>
            <a:r>
              <a:rPr lang="nl-NL" sz="2400" dirty="0"/>
              <a:t>Maak groepjes van twee</a:t>
            </a:r>
          </a:p>
          <a:p>
            <a:pPr marL="914400" lvl="1" indent="-457200">
              <a:buFontTx/>
              <a:buAutoNum type="arabicPeriod"/>
              <a:defRPr/>
            </a:pPr>
            <a:endParaRPr lang="nl-NL" sz="2400" dirty="0"/>
          </a:p>
          <a:p>
            <a:pPr marL="914400" lvl="1" indent="-457200">
              <a:buFontTx/>
              <a:buAutoNum type="arabicPeriod"/>
              <a:defRPr/>
            </a:pPr>
            <a:r>
              <a:rPr lang="nl-NL" sz="2400" dirty="0"/>
              <a:t>Kijk wat er op de snijplank ligt</a:t>
            </a:r>
          </a:p>
          <a:p>
            <a:pPr marL="914400" lvl="1" indent="-457200">
              <a:buFontTx/>
              <a:buAutoNum type="arabicPeriod"/>
              <a:defRPr/>
            </a:pPr>
            <a:endParaRPr lang="nl-NL" sz="2400" dirty="0"/>
          </a:p>
          <a:p>
            <a:pPr marL="914400" lvl="1" indent="-457200">
              <a:buFontTx/>
              <a:buAutoNum type="arabicPeriod"/>
              <a:defRPr/>
            </a:pPr>
            <a:r>
              <a:rPr lang="nl-NL" sz="2400" dirty="0"/>
              <a:t>Beschrijf wat je ziet</a:t>
            </a:r>
          </a:p>
          <a:p>
            <a:pPr marL="914400" lvl="1" indent="-457200">
              <a:buFontTx/>
              <a:buAutoNum type="arabicPeriod"/>
              <a:defRPr/>
            </a:pPr>
            <a:endParaRPr lang="nl-NL" sz="2000" dirty="0"/>
          </a:p>
          <a:p>
            <a:pPr>
              <a:defRPr/>
            </a:pPr>
            <a:endParaRPr lang="nl-NL" sz="2400" dirty="0"/>
          </a:p>
        </p:txBody>
      </p:sp>
      <p:sp>
        <p:nvSpPr>
          <p:cNvPr id="7" name="Tekstvak 6"/>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a:solidFill>
                  <a:schemeClr val="tx1"/>
                </a:solidFill>
                <a:latin typeface="+mj-lt"/>
                <a:ea typeface="+mj-ea"/>
                <a:cs typeface="+mj-cs"/>
              </a:rPr>
              <a:t>En nu aan de slag!</a:t>
            </a:r>
          </a:p>
        </p:txBody>
      </p:sp>
      <p:sp>
        <p:nvSpPr>
          <p:cNvPr id="5" name="Tekstvak 4"/>
          <p:cNvSpPr txBox="1"/>
          <p:nvPr/>
        </p:nvSpPr>
        <p:spPr>
          <a:xfrm rot="20495484">
            <a:off x="5092101" y="2947087"/>
            <a:ext cx="3865778" cy="1296591"/>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spcBef>
                <a:spcPts val="1200"/>
              </a:spcBef>
              <a:spcAft>
                <a:spcPts val="1200"/>
              </a:spcAft>
            </a:pPr>
            <a:r>
              <a:rPr lang="nl-NL" sz="2400" b="1" dirty="0"/>
              <a:t>Aanraken mag!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Mossel</a:t>
            </a:r>
          </a:p>
        </p:txBody>
      </p:sp>
      <p:sp>
        <p:nvSpPr>
          <p:cNvPr id="3" name="Tijdelijke aanduiding voor inhoud 2"/>
          <p:cNvSpPr>
            <a:spLocks noGrp="1"/>
          </p:cNvSpPr>
          <p:nvPr>
            <p:ph idx="1"/>
          </p:nvPr>
        </p:nvSpPr>
        <p:spPr>
          <a:xfrm>
            <a:off x="611560" y="1268760"/>
            <a:ext cx="7488832" cy="3312368"/>
          </a:xfrm>
          <a:solidFill>
            <a:schemeClr val="bg1"/>
          </a:solidFill>
          <a:effectLst>
            <a:outerShdw blurRad="50800" dist="38100" dir="2700000" algn="tl" rotWithShape="0">
              <a:prstClr val="black">
                <a:alpha val="40000"/>
              </a:prstClr>
            </a:outerShdw>
          </a:effectLst>
        </p:spPr>
        <p:txBody>
          <a:bodyPr>
            <a:normAutofit/>
          </a:bodyPr>
          <a:lstStyle/>
          <a:p>
            <a:pPr marL="457200" indent="-457200">
              <a:buNone/>
            </a:pPr>
            <a:r>
              <a:rPr lang="nl-NL" sz="2800" i="1" dirty="0"/>
              <a:t>Dan snijden:</a:t>
            </a:r>
          </a:p>
          <a:p>
            <a:pPr marL="457200" indent="-457200">
              <a:buNone/>
            </a:pPr>
            <a:endParaRPr lang="nl-NL" sz="2800" i="1" dirty="0"/>
          </a:p>
          <a:p>
            <a:pPr marL="457200" indent="-457200">
              <a:buFont typeface="+mj-lt"/>
              <a:buAutoNum type="arabicPeriod"/>
            </a:pPr>
            <a:r>
              <a:rPr lang="nl-NL" sz="2400" dirty="0"/>
              <a:t>Snij de mossel los van de schelp (grote sluitspier)</a:t>
            </a:r>
          </a:p>
          <a:p>
            <a:pPr marL="457200" indent="-457200">
              <a:buFont typeface="+mj-lt"/>
              <a:buAutoNum type="arabicPeriod"/>
            </a:pPr>
            <a:r>
              <a:rPr lang="nl-NL" sz="2400" dirty="0"/>
              <a:t>Haal de mossel uit de schelp</a:t>
            </a:r>
          </a:p>
          <a:p>
            <a:pPr marL="457200" indent="-457200">
              <a:buFont typeface="+mj-lt"/>
              <a:buAutoNum type="arabicPeriod"/>
            </a:pPr>
            <a:r>
              <a:rPr lang="nl-NL" sz="2400" dirty="0"/>
              <a:t>Leg de mossel met de opening naar boven</a:t>
            </a:r>
          </a:p>
          <a:p>
            <a:pPr marL="457200" indent="-457200">
              <a:buFont typeface="+mj-lt"/>
              <a:buAutoNum type="arabicPeriod"/>
            </a:pPr>
            <a:r>
              <a:rPr lang="nl-NL" sz="2400" dirty="0"/>
              <a:t>Snij de mantel verder open </a:t>
            </a:r>
          </a:p>
          <a:p>
            <a:pPr marL="457200" indent="-457200">
              <a:buFont typeface="+mj-lt"/>
              <a:buAutoNum type="arabicPeriod"/>
            </a:pPr>
            <a:r>
              <a:rPr lang="nl-NL" sz="2400" dirty="0"/>
              <a:t>Keer de mantel naar buiten</a:t>
            </a:r>
          </a:p>
        </p:txBody>
      </p:sp>
      <p:pic>
        <p:nvPicPr>
          <p:cNvPr id="5" name="Afbeelding 4" descr="mossel op rug.png"/>
          <p:cNvPicPr>
            <a:picLocks noChangeAspect="1"/>
          </p:cNvPicPr>
          <p:nvPr/>
        </p:nvPicPr>
        <p:blipFill>
          <a:blip r:embed="rId2" cstate="print"/>
          <a:stretch>
            <a:fillRect/>
          </a:stretch>
        </p:blipFill>
        <p:spPr>
          <a:xfrm rot="20871525">
            <a:off x="4607962" y="2832026"/>
            <a:ext cx="4248472" cy="3186354"/>
          </a:xfrm>
          <a:prstGeom prst="rect">
            <a:avLst/>
          </a:prstGeom>
        </p:spPr>
      </p:pic>
      <p:sp>
        <p:nvSpPr>
          <p:cNvPr id="6" name="Tekstvak 5"/>
          <p:cNvSpPr txBox="1"/>
          <p:nvPr/>
        </p:nvSpPr>
        <p:spPr>
          <a:xfrm>
            <a:off x="6588224" y="5733256"/>
            <a:ext cx="2376264" cy="276999"/>
          </a:xfrm>
          <a:prstGeom prst="rect">
            <a:avLst/>
          </a:prstGeom>
          <a:noFill/>
        </p:spPr>
        <p:txBody>
          <a:bodyPr wrap="square" rtlCol="0">
            <a:spAutoFit/>
          </a:bodyPr>
          <a:lstStyle/>
          <a:p>
            <a:r>
              <a:rPr lang="nl-NL" sz="1200" dirty="0"/>
              <a:t>Foto: </a:t>
            </a:r>
            <a:r>
              <a:rPr lang="nl-NL" sz="1200" dirty="0" err="1"/>
              <a:t>biodoen.nl</a:t>
            </a:r>
            <a:endParaRPr lang="nl-NL"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0768"/>
            <a:ext cx="6768752" cy="298543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dirty="0"/>
              <a:t>Vragen:</a:t>
            </a:r>
            <a:r>
              <a:rPr lang="nl-NL" sz="2400" dirty="0"/>
              <a:t> </a:t>
            </a:r>
          </a:p>
          <a:p>
            <a:pPr>
              <a:defRPr/>
            </a:pPr>
            <a:endParaRPr lang="nl-NL" sz="2400" dirty="0"/>
          </a:p>
          <a:p>
            <a:pPr marL="914400" lvl="1" indent="-457200">
              <a:defRPr/>
            </a:pPr>
            <a:r>
              <a:rPr lang="nl-NL" sz="2000" dirty="0"/>
              <a:t>Wat is boven, onder, voor, achter?</a:t>
            </a:r>
          </a:p>
          <a:p>
            <a:pPr marL="914400" lvl="1" indent="-457200">
              <a:buFontTx/>
              <a:buAutoNum type="arabicPeriod"/>
              <a:defRPr/>
            </a:pPr>
            <a:endParaRPr lang="nl-NL" sz="2000" dirty="0"/>
          </a:p>
          <a:p>
            <a:pPr marL="914400" lvl="1" indent="-457200">
              <a:buFont typeface="Arial" pitchFamily="34" charset="0"/>
              <a:buChar char="•"/>
              <a:defRPr/>
            </a:pPr>
            <a:r>
              <a:rPr lang="nl-NL" sz="2000" dirty="0"/>
              <a:t>Waar zit de mond</a:t>
            </a:r>
          </a:p>
          <a:p>
            <a:pPr marL="914400" lvl="1" indent="-457200">
              <a:buFont typeface="Arial" pitchFamily="34" charset="0"/>
              <a:buChar char="•"/>
              <a:defRPr/>
            </a:pPr>
            <a:r>
              <a:rPr lang="nl-NL" sz="2000" dirty="0"/>
              <a:t>Waar zit de kont</a:t>
            </a:r>
          </a:p>
          <a:p>
            <a:pPr marL="914400" lvl="1" indent="-457200">
              <a:buFont typeface="Arial" pitchFamily="34" charset="0"/>
              <a:buChar char="•"/>
              <a:defRPr/>
            </a:pPr>
            <a:r>
              <a:rPr lang="nl-NL" sz="2000" dirty="0"/>
              <a:t>Waar zitten de kieuwen</a:t>
            </a:r>
          </a:p>
          <a:p>
            <a:pPr marL="914400" lvl="1" indent="-457200">
              <a:buFont typeface="Arial" pitchFamily="34" charset="0"/>
              <a:buChar char="•"/>
              <a:defRPr/>
            </a:pPr>
            <a:r>
              <a:rPr lang="nl-NL" sz="2000" dirty="0"/>
              <a:t>Waar zitten de ‘poten’</a:t>
            </a:r>
          </a:p>
          <a:p>
            <a:pPr marL="914400" lvl="1" indent="-457200">
              <a:buFontTx/>
              <a:buAutoNum type="arabicPeriod"/>
              <a:defRPr/>
            </a:pPr>
            <a:endParaRPr lang="nl-NL" sz="2000" dirty="0"/>
          </a:p>
        </p:txBody>
      </p:sp>
      <p:sp>
        <p:nvSpPr>
          <p:cNvPr id="4" name="Tekstvak 3"/>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Mossel</a:t>
            </a:r>
          </a:p>
        </p:txBody>
      </p:sp>
      <p:pic>
        <p:nvPicPr>
          <p:cNvPr id="7" name="Afbeelding 6" descr="mossel-inwendig.png"/>
          <p:cNvPicPr>
            <a:picLocks noChangeAspect="1"/>
          </p:cNvPicPr>
          <p:nvPr/>
        </p:nvPicPr>
        <p:blipFill>
          <a:blip r:embed="rId3" cstate="print"/>
          <a:stretch>
            <a:fillRect/>
          </a:stretch>
        </p:blipFill>
        <p:spPr>
          <a:xfrm>
            <a:off x="3995935" y="2132856"/>
            <a:ext cx="4412681" cy="3309511"/>
          </a:xfrm>
          <a:prstGeom prst="rect">
            <a:avLst/>
          </a:prstGeom>
        </p:spPr>
      </p:pic>
      <p:sp>
        <p:nvSpPr>
          <p:cNvPr id="5" name="Tekstvak 4"/>
          <p:cNvSpPr txBox="1"/>
          <p:nvPr/>
        </p:nvSpPr>
        <p:spPr>
          <a:xfrm>
            <a:off x="5436096" y="5373216"/>
            <a:ext cx="2376264" cy="276999"/>
          </a:xfrm>
          <a:prstGeom prst="rect">
            <a:avLst/>
          </a:prstGeom>
          <a:noFill/>
        </p:spPr>
        <p:txBody>
          <a:bodyPr wrap="square" rtlCol="0">
            <a:spAutoFit/>
          </a:bodyPr>
          <a:lstStyle/>
          <a:p>
            <a:r>
              <a:rPr lang="nl-NL" sz="1200" dirty="0"/>
              <a:t>Foto: </a:t>
            </a:r>
            <a:r>
              <a:rPr lang="nl-NL" sz="1200" dirty="0" err="1"/>
              <a:t>biodoen.nl</a:t>
            </a:r>
            <a:endParaRPr lang="nl-NL" sz="1200" dirty="0"/>
          </a:p>
        </p:txBody>
      </p:sp>
    </p:spTree>
    <p:extLst>
      <p:ext uri="{BB962C8B-B14F-4D97-AF65-F5344CB8AC3E}">
        <p14:creationId xmlns:p14="http://schemas.microsoft.com/office/powerpoint/2010/main" val="378514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Mossel</a:t>
            </a:r>
          </a:p>
        </p:txBody>
      </p:sp>
      <p:pic>
        <p:nvPicPr>
          <p:cNvPr id="5" name="Afbeelding 4" descr="mossel-anatomie 10-voor-biologie.jpg"/>
          <p:cNvPicPr>
            <a:picLocks noChangeAspect="1"/>
          </p:cNvPicPr>
          <p:nvPr/>
        </p:nvPicPr>
        <p:blipFill>
          <a:blip r:embed="rId3" cstate="print"/>
          <a:stretch>
            <a:fillRect/>
          </a:stretch>
        </p:blipFill>
        <p:spPr>
          <a:xfrm>
            <a:off x="395536" y="1340768"/>
            <a:ext cx="2448272" cy="3469021"/>
          </a:xfrm>
          <a:prstGeom prst="rect">
            <a:avLst/>
          </a:prstGeom>
        </p:spPr>
      </p:pic>
      <p:sp>
        <p:nvSpPr>
          <p:cNvPr id="6" name="Tekstvak 5"/>
          <p:cNvSpPr txBox="1"/>
          <p:nvPr/>
        </p:nvSpPr>
        <p:spPr>
          <a:xfrm>
            <a:off x="3203848" y="1484784"/>
            <a:ext cx="4896544" cy="3170099"/>
          </a:xfrm>
          <a:prstGeom prst="rect">
            <a:avLst/>
          </a:prstGeom>
          <a:noFill/>
        </p:spPr>
        <p:txBody>
          <a:bodyPr wrap="square" rtlCol="0">
            <a:spAutoFit/>
          </a:bodyPr>
          <a:lstStyle/>
          <a:p>
            <a:r>
              <a:rPr lang="nl-NL" sz="2000" i="1" dirty="0"/>
              <a:t>Figuur 1a. Zijaanzicht</a:t>
            </a:r>
            <a:br>
              <a:rPr lang="nl-NL" sz="2000" i="1" dirty="0"/>
            </a:br>
            <a:r>
              <a:rPr lang="nl-NL" sz="2000" i="1" dirty="0"/>
              <a:t>1 = voorste sluitspier</a:t>
            </a:r>
            <a:br>
              <a:rPr lang="nl-NL" sz="2000" i="1" dirty="0"/>
            </a:br>
            <a:r>
              <a:rPr lang="nl-NL" sz="2000" i="1" dirty="0"/>
              <a:t>2 = mantel</a:t>
            </a:r>
            <a:br>
              <a:rPr lang="nl-NL" sz="2000" i="1" dirty="0"/>
            </a:br>
            <a:r>
              <a:rPr lang="nl-NL" sz="2000" i="1" dirty="0"/>
              <a:t>3 = doorschemerende ingewanden </a:t>
            </a:r>
            <a:br>
              <a:rPr lang="nl-NL" sz="2000" i="1" dirty="0"/>
            </a:br>
            <a:r>
              <a:rPr lang="nl-NL" sz="2000" i="1" dirty="0"/>
              <a:t>4 = voet</a:t>
            </a:r>
            <a:br>
              <a:rPr lang="nl-NL" sz="2000" i="1" dirty="0"/>
            </a:br>
            <a:r>
              <a:rPr lang="nl-NL" sz="2000" i="1" dirty="0"/>
              <a:t>5 = doorschemerende hart en nieren</a:t>
            </a:r>
            <a:br>
              <a:rPr lang="nl-NL" sz="2000" i="1" dirty="0"/>
            </a:br>
            <a:r>
              <a:rPr lang="nl-NL" sz="2000" i="1" dirty="0"/>
              <a:t>6 = baarddraden</a:t>
            </a:r>
            <a:br>
              <a:rPr lang="nl-NL" sz="2000" i="1" dirty="0"/>
            </a:br>
            <a:r>
              <a:rPr lang="nl-NL" sz="2000" i="1" dirty="0"/>
              <a:t>7 = achterste sluitspier </a:t>
            </a:r>
            <a:br>
              <a:rPr lang="nl-NL" sz="2000" i="1" dirty="0"/>
            </a:br>
            <a:r>
              <a:rPr lang="nl-NL" sz="2000" i="1" dirty="0"/>
              <a:t>8 = instroomopening</a:t>
            </a:r>
            <a:br>
              <a:rPr lang="nl-NL" sz="2000" i="1" dirty="0"/>
            </a:br>
            <a:r>
              <a:rPr lang="nl-NL" sz="2000" i="1" dirty="0"/>
              <a:t>9 = uitstroomopening</a:t>
            </a:r>
            <a:endParaRPr lang="nl-NL" sz="2000" dirty="0"/>
          </a:p>
        </p:txBody>
      </p:sp>
      <p:sp>
        <p:nvSpPr>
          <p:cNvPr id="8" name="Tekstvak 7"/>
          <p:cNvSpPr txBox="1"/>
          <p:nvPr/>
        </p:nvSpPr>
        <p:spPr>
          <a:xfrm>
            <a:off x="3851920" y="4797152"/>
            <a:ext cx="2448272" cy="276999"/>
          </a:xfrm>
          <a:prstGeom prst="rect">
            <a:avLst/>
          </a:prstGeom>
          <a:noFill/>
        </p:spPr>
        <p:txBody>
          <a:bodyPr wrap="square" rtlCol="0">
            <a:spAutoFit/>
          </a:bodyPr>
          <a:lstStyle/>
          <a:p>
            <a:r>
              <a:rPr lang="nl-NL" sz="1200" dirty="0"/>
              <a:t>Bron: 10voorbiologie.nl</a:t>
            </a:r>
          </a:p>
        </p:txBody>
      </p:sp>
    </p:spTree>
    <p:extLst>
      <p:ext uri="{BB962C8B-B14F-4D97-AF65-F5344CB8AC3E}">
        <p14:creationId xmlns:p14="http://schemas.microsoft.com/office/powerpoint/2010/main" val="378514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Mossel</a:t>
            </a:r>
          </a:p>
        </p:txBody>
      </p:sp>
      <p:sp>
        <p:nvSpPr>
          <p:cNvPr id="7" name="Rechthoek 6"/>
          <p:cNvSpPr/>
          <p:nvPr/>
        </p:nvSpPr>
        <p:spPr>
          <a:xfrm>
            <a:off x="4427984" y="1556792"/>
            <a:ext cx="3816424" cy="2554545"/>
          </a:xfrm>
          <a:prstGeom prst="rect">
            <a:avLst/>
          </a:prstGeom>
        </p:spPr>
        <p:txBody>
          <a:bodyPr wrap="square">
            <a:spAutoFit/>
          </a:bodyPr>
          <a:lstStyle/>
          <a:p>
            <a:r>
              <a:rPr lang="nl-NL" sz="2000" i="1" dirty="0"/>
              <a:t>Figuur 1b. Opengesneden mossel</a:t>
            </a:r>
            <a:br>
              <a:rPr lang="nl-NL" sz="2000" i="1" dirty="0"/>
            </a:br>
            <a:r>
              <a:rPr lang="nl-NL" sz="2000" i="1" dirty="0"/>
              <a:t>10 = mondopening </a:t>
            </a:r>
            <a:br>
              <a:rPr lang="nl-NL" sz="2000" i="1" dirty="0"/>
            </a:br>
            <a:r>
              <a:rPr lang="nl-NL" sz="2000" i="1" dirty="0"/>
              <a:t>11 = kieuwen</a:t>
            </a:r>
            <a:br>
              <a:rPr lang="nl-NL" sz="2000" i="1" dirty="0"/>
            </a:br>
            <a:r>
              <a:rPr lang="nl-NL" sz="2000" i="1" dirty="0"/>
              <a:t>12 = mantel </a:t>
            </a:r>
            <a:br>
              <a:rPr lang="nl-NL" sz="2000" i="1" dirty="0"/>
            </a:br>
            <a:r>
              <a:rPr lang="nl-NL" sz="2000" i="1" dirty="0"/>
              <a:t>13 = mondlappen</a:t>
            </a:r>
            <a:br>
              <a:rPr lang="nl-NL" sz="2000" i="1" dirty="0"/>
            </a:br>
            <a:r>
              <a:rPr lang="nl-NL" sz="2000" i="1" dirty="0"/>
              <a:t>14 = voet</a:t>
            </a:r>
            <a:br>
              <a:rPr lang="nl-NL" sz="2000" i="1" dirty="0"/>
            </a:br>
            <a:r>
              <a:rPr lang="nl-NL" sz="2000" i="1" dirty="0"/>
              <a:t>15 = mantelrand</a:t>
            </a:r>
            <a:br>
              <a:rPr lang="nl-NL" sz="2000" i="1" dirty="0"/>
            </a:br>
            <a:r>
              <a:rPr lang="nl-NL" sz="2000" i="1" dirty="0"/>
              <a:t>16 = baardklier met baarddraden</a:t>
            </a:r>
            <a:endParaRPr lang="nl-NL" sz="2000" dirty="0"/>
          </a:p>
        </p:txBody>
      </p:sp>
      <p:pic>
        <p:nvPicPr>
          <p:cNvPr id="8" name="Afbeelding 7" descr="mossel_open_1(1).jpg"/>
          <p:cNvPicPr>
            <a:picLocks noChangeAspect="1"/>
          </p:cNvPicPr>
          <p:nvPr/>
        </p:nvPicPr>
        <p:blipFill>
          <a:blip r:embed="rId3" cstate="print"/>
          <a:stretch>
            <a:fillRect/>
          </a:stretch>
        </p:blipFill>
        <p:spPr>
          <a:xfrm>
            <a:off x="611560" y="1124744"/>
            <a:ext cx="3816424" cy="4104233"/>
          </a:xfrm>
          <a:prstGeom prst="rect">
            <a:avLst/>
          </a:prstGeom>
        </p:spPr>
      </p:pic>
      <p:sp>
        <p:nvSpPr>
          <p:cNvPr id="5" name="Tekstvak 4"/>
          <p:cNvSpPr txBox="1"/>
          <p:nvPr/>
        </p:nvSpPr>
        <p:spPr>
          <a:xfrm>
            <a:off x="4427984" y="4869160"/>
            <a:ext cx="2448272" cy="276999"/>
          </a:xfrm>
          <a:prstGeom prst="rect">
            <a:avLst/>
          </a:prstGeom>
          <a:noFill/>
        </p:spPr>
        <p:txBody>
          <a:bodyPr wrap="square" rtlCol="0">
            <a:spAutoFit/>
          </a:bodyPr>
          <a:lstStyle/>
          <a:p>
            <a:r>
              <a:rPr lang="nl-NL" sz="1200" dirty="0"/>
              <a:t>Bron: 10voorbiologie.nl</a:t>
            </a:r>
          </a:p>
        </p:txBody>
      </p:sp>
    </p:spTree>
    <p:extLst>
      <p:ext uri="{BB962C8B-B14F-4D97-AF65-F5344CB8AC3E}">
        <p14:creationId xmlns:p14="http://schemas.microsoft.com/office/powerpoint/2010/main" val="378514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9639"/>
            <a:ext cx="6552728" cy="76944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marL="914400" lvl="1" indent="-457200">
              <a:buFontTx/>
              <a:buAutoNum type="arabicPeriod"/>
              <a:defRPr/>
            </a:pPr>
            <a:endParaRPr lang="nl-NL" sz="2000" dirty="0"/>
          </a:p>
          <a:p>
            <a:pPr>
              <a:defRPr/>
            </a:pPr>
            <a:endParaRPr lang="nl-NL" sz="2400" dirty="0"/>
          </a:p>
        </p:txBody>
      </p:sp>
      <p:sp>
        <p:nvSpPr>
          <p:cNvPr id="6" name="Tekstvak 5"/>
          <p:cNvSpPr txBox="1"/>
          <p:nvPr/>
        </p:nvSpPr>
        <p:spPr>
          <a:xfrm>
            <a:off x="827584"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Inktvisdemo:</a:t>
            </a:r>
          </a:p>
        </p:txBody>
      </p:sp>
    </p:spTree>
    <p:extLst>
      <p:ext uri="{BB962C8B-B14F-4D97-AF65-F5344CB8AC3E}">
        <p14:creationId xmlns:p14="http://schemas.microsoft.com/office/powerpoint/2010/main" val="78614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62546" y="1349639"/>
            <a:ext cx="6552728" cy="403187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marL="457200" indent="-457200">
              <a:buFont typeface="+mj-lt"/>
              <a:buAutoNum type="arabicPeriod"/>
              <a:defRPr/>
            </a:pPr>
            <a:r>
              <a:rPr lang="nl-NL" sz="2400" dirty="0"/>
              <a:t>Werk minimaal in tweetallen</a:t>
            </a:r>
          </a:p>
          <a:p>
            <a:pPr marL="457200" indent="-457200">
              <a:defRPr/>
            </a:pPr>
            <a:endParaRPr lang="nl-NL" sz="2400" dirty="0"/>
          </a:p>
          <a:p>
            <a:pPr marL="457200" indent="-457200">
              <a:buFont typeface="+mj-lt"/>
              <a:buAutoNum type="arabicPeriod" startAt="2"/>
              <a:defRPr/>
            </a:pPr>
            <a:r>
              <a:rPr lang="nl-NL" sz="2400" dirty="0"/>
              <a:t>Maak een keuze uit de overgebleven zeedieren</a:t>
            </a:r>
          </a:p>
          <a:p>
            <a:pPr marL="457200" indent="-457200">
              <a:buFont typeface="+mj-lt"/>
              <a:buAutoNum type="arabicPeriod" startAt="2"/>
              <a:defRPr/>
            </a:pPr>
            <a:endParaRPr lang="nl-NL" sz="2400" dirty="0"/>
          </a:p>
          <a:p>
            <a:pPr marL="457200" indent="-457200">
              <a:buFont typeface="+mj-lt"/>
              <a:buAutoNum type="arabicPeriod" startAt="2"/>
              <a:defRPr/>
            </a:pPr>
            <a:r>
              <a:rPr lang="nl-NL" sz="2400" dirty="0"/>
              <a:t>Zoek het juiste infoblad</a:t>
            </a:r>
          </a:p>
          <a:p>
            <a:pPr marL="457200" indent="-457200">
              <a:buFont typeface="+mj-lt"/>
              <a:buAutoNum type="arabicPeriod" startAt="2"/>
              <a:defRPr/>
            </a:pPr>
            <a:endParaRPr lang="nl-NL" sz="2400" dirty="0"/>
          </a:p>
          <a:p>
            <a:pPr marL="457200" indent="-457200">
              <a:buFont typeface="+mj-lt"/>
              <a:buAutoNum type="arabicPeriod" startAt="2"/>
              <a:defRPr/>
            </a:pPr>
            <a:r>
              <a:rPr lang="nl-NL" sz="2400" dirty="0"/>
              <a:t>Ga onderzoeken!</a:t>
            </a:r>
          </a:p>
          <a:p>
            <a:pPr marL="457200" indent="-457200">
              <a:buFont typeface="+mj-lt"/>
              <a:buAutoNum type="arabicPeriod" startAt="2"/>
              <a:defRPr/>
            </a:pPr>
            <a:endParaRPr lang="nl-NL" sz="2400" dirty="0"/>
          </a:p>
          <a:p>
            <a:pPr marL="457200" indent="-457200">
              <a:buFont typeface="+mj-lt"/>
              <a:buAutoNum type="arabicPeriod" startAt="2"/>
              <a:defRPr/>
            </a:pPr>
            <a:endParaRPr lang="nl-NL" sz="2400" dirty="0"/>
          </a:p>
          <a:p>
            <a:pPr marL="914400" lvl="1" indent="-457200">
              <a:buFontTx/>
              <a:buAutoNum type="arabicPeriod"/>
              <a:defRPr/>
            </a:pPr>
            <a:endParaRPr lang="nl-NL" sz="2000" dirty="0"/>
          </a:p>
          <a:p>
            <a:pPr marL="914400" lvl="1" indent="-457200">
              <a:buFontTx/>
              <a:buAutoNum type="arabicPeriod"/>
              <a:defRPr/>
            </a:pPr>
            <a:endParaRPr lang="nl-NL" sz="2000" dirty="0"/>
          </a:p>
        </p:txBody>
      </p:sp>
      <p:sp>
        <p:nvSpPr>
          <p:cNvPr id="5" name="Tekstvak 4"/>
          <p:cNvSpPr txBox="1"/>
          <p:nvPr/>
        </p:nvSpPr>
        <p:spPr>
          <a:xfrm>
            <a:off x="755576" y="332656"/>
            <a:ext cx="6624736"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Keuzepracticum zeedieren</a:t>
            </a:r>
          </a:p>
        </p:txBody>
      </p:sp>
    </p:spTree>
    <p:extLst>
      <p:ext uri="{BB962C8B-B14F-4D97-AF65-F5344CB8AC3E}">
        <p14:creationId xmlns:p14="http://schemas.microsoft.com/office/powerpoint/2010/main" val="65576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700808"/>
            <a:ext cx="4817566" cy="224676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marL="457200" indent="-457200">
              <a:buFont typeface="Arial" pitchFamily="34" charset="0"/>
              <a:buChar char="•"/>
              <a:defRPr/>
            </a:pPr>
            <a:r>
              <a:rPr lang="nl-NL" sz="2400" dirty="0"/>
              <a:t>Wat werkt en wat werkt niet?</a:t>
            </a:r>
          </a:p>
          <a:p>
            <a:pPr marL="457200" indent="-457200">
              <a:buFont typeface="Arial" pitchFamily="34" charset="0"/>
              <a:buChar char="•"/>
              <a:defRPr/>
            </a:pPr>
            <a:endParaRPr lang="nl-NL" sz="2400" dirty="0"/>
          </a:p>
          <a:p>
            <a:pPr marL="457200" indent="-457200">
              <a:buFont typeface="Arial" pitchFamily="34" charset="0"/>
              <a:buChar char="•"/>
              <a:defRPr/>
            </a:pPr>
            <a:r>
              <a:rPr lang="nl-NL" sz="2400" dirty="0"/>
              <a:t>Tips en tops</a:t>
            </a:r>
          </a:p>
          <a:p>
            <a:pPr marL="457200" indent="-457200">
              <a:buFont typeface="Arial" pitchFamily="34" charset="0"/>
              <a:buChar char="•"/>
              <a:defRPr/>
            </a:pPr>
            <a:endParaRPr lang="nl-NL" sz="2400" dirty="0"/>
          </a:p>
          <a:p>
            <a:pPr marL="457200" indent="-457200">
              <a:buFont typeface="Arial" pitchFamily="34" charset="0"/>
              <a:buChar char="•"/>
              <a:defRPr/>
            </a:pPr>
            <a:r>
              <a:rPr lang="nl-NL" sz="2400" dirty="0"/>
              <a:t>Overige opmerkingen</a:t>
            </a:r>
          </a:p>
          <a:p>
            <a:pPr marL="914400" lvl="1" indent="-457200">
              <a:buFontTx/>
              <a:buAutoNum type="arabicPeriod"/>
              <a:defRPr/>
            </a:pPr>
            <a:endParaRPr lang="nl-NL" sz="2000" dirty="0"/>
          </a:p>
        </p:txBody>
      </p:sp>
      <p:sp>
        <p:nvSpPr>
          <p:cNvPr id="5" name="Tekstvak 4"/>
          <p:cNvSpPr txBox="1"/>
          <p:nvPr/>
        </p:nvSpPr>
        <p:spPr>
          <a:xfrm>
            <a:off x="755576" y="332656"/>
            <a:ext cx="6624736"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Toepassing in de les?</a:t>
            </a:r>
          </a:p>
        </p:txBody>
      </p:sp>
    </p:spTree>
    <p:extLst>
      <p:ext uri="{BB962C8B-B14F-4D97-AF65-F5344CB8AC3E}">
        <p14:creationId xmlns:p14="http://schemas.microsoft.com/office/powerpoint/2010/main" val="65576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059832" y="1844824"/>
            <a:ext cx="2880320" cy="295232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a:prstTxWarp prst="textPlain">
              <a:avLst>
                <a:gd name="adj" fmla="val 50397"/>
              </a:avLst>
            </a:prstTxWarp>
            <a:spAutoFit/>
          </a:bodyPr>
          <a:lstStyle/>
          <a:p>
            <a:pPr algn="ctr">
              <a:defRPr/>
            </a:pPr>
            <a:r>
              <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nl-NL"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kstvak 4"/>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Nog vragen...?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187624" y="1124744"/>
            <a:ext cx="6408712" cy="298543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marL="514350" indent="-514350" fontAlgn="auto">
              <a:spcBef>
                <a:spcPts val="0"/>
              </a:spcBef>
              <a:spcAft>
                <a:spcPts val="0"/>
              </a:spcAft>
              <a:buFont typeface="+mj-lt"/>
              <a:buAutoNum type="arabicPeriod"/>
              <a:defRPr/>
            </a:pPr>
            <a:endParaRPr lang="nl-NL" sz="2800"/>
          </a:p>
          <a:p>
            <a:pPr marL="514350" indent="-514350" fontAlgn="auto">
              <a:spcBef>
                <a:spcPts val="0"/>
              </a:spcBef>
              <a:spcAft>
                <a:spcPts val="0"/>
              </a:spcAft>
              <a:buFont typeface="+mj-lt"/>
              <a:buAutoNum type="arabicPeriod"/>
              <a:defRPr/>
            </a:pPr>
            <a:r>
              <a:rPr lang="nl-NL" sz="2000"/>
              <a:t>Introductie</a:t>
            </a:r>
          </a:p>
          <a:p>
            <a:pPr marL="514350" indent="-514350" fontAlgn="auto">
              <a:spcBef>
                <a:spcPts val="0"/>
              </a:spcBef>
              <a:spcAft>
                <a:spcPts val="0"/>
              </a:spcAft>
              <a:buFont typeface="+mj-lt"/>
              <a:buAutoNum type="arabicPeriod"/>
              <a:defRPr/>
            </a:pPr>
            <a:endParaRPr lang="nl-NL" sz="2000"/>
          </a:p>
          <a:p>
            <a:pPr marL="514350" indent="-514350" fontAlgn="auto">
              <a:spcBef>
                <a:spcPts val="0"/>
              </a:spcBef>
              <a:spcAft>
                <a:spcPts val="0"/>
              </a:spcAft>
              <a:buFont typeface="+mj-lt"/>
              <a:buAutoNum type="arabicPeriod"/>
              <a:defRPr/>
            </a:pPr>
            <a:r>
              <a:rPr lang="nl-NL" sz="2000"/>
              <a:t>Zelf snijden</a:t>
            </a:r>
          </a:p>
          <a:p>
            <a:pPr marL="514350" indent="-514350" fontAlgn="auto">
              <a:spcBef>
                <a:spcPts val="0"/>
              </a:spcBef>
              <a:spcAft>
                <a:spcPts val="0"/>
              </a:spcAft>
              <a:buFont typeface="+mj-lt"/>
              <a:buAutoNum type="arabicPeriod"/>
              <a:defRPr/>
            </a:pPr>
            <a:endParaRPr lang="nl-NL" sz="2000"/>
          </a:p>
          <a:p>
            <a:pPr marL="514350" indent="-514350" fontAlgn="auto">
              <a:spcBef>
                <a:spcPts val="0"/>
              </a:spcBef>
              <a:spcAft>
                <a:spcPts val="0"/>
              </a:spcAft>
              <a:buFont typeface="+mj-lt"/>
              <a:buAutoNum type="arabicPeriod"/>
              <a:defRPr/>
            </a:pPr>
            <a:r>
              <a:rPr lang="nl-NL" sz="2000"/>
              <a:t>Evalueren</a:t>
            </a:r>
          </a:p>
          <a:p>
            <a:pPr marL="514350" indent="-514350" fontAlgn="auto">
              <a:spcBef>
                <a:spcPts val="0"/>
              </a:spcBef>
              <a:spcAft>
                <a:spcPts val="0"/>
              </a:spcAft>
              <a:buFont typeface="+mj-lt"/>
              <a:buAutoNum type="arabicPeriod"/>
              <a:defRPr/>
            </a:pPr>
            <a:endParaRPr lang="nl-NL" sz="2000"/>
          </a:p>
          <a:p>
            <a:pPr marL="514350" indent="-514350" fontAlgn="auto">
              <a:spcBef>
                <a:spcPts val="0"/>
              </a:spcBef>
              <a:spcAft>
                <a:spcPts val="0"/>
              </a:spcAft>
              <a:buFont typeface="+mj-lt"/>
              <a:buAutoNum type="arabicPeriod"/>
              <a:defRPr/>
            </a:pPr>
            <a:r>
              <a:rPr lang="nl-NL" sz="2000"/>
              <a:t>Afsluiting </a:t>
            </a:r>
          </a:p>
          <a:p>
            <a:pPr marL="514350" indent="-514350" fontAlgn="auto">
              <a:spcBef>
                <a:spcPts val="0"/>
              </a:spcBef>
              <a:spcAft>
                <a:spcPts val="0"/>
              </a:spcAft>
              <a:defRPr/>
            </a:pPr>
            <a:endParaRPr lang="nl-NL"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76583" y="1340768"/>
            <a:ext cx="8043890" cy="353943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marL="800100" lvl="1" indent="-342900">
              <a:buFont typeface="Arial" panose="020B0604020202020204" pitchFamily="34" charset="0"/>
              <a:buChar char="•"/>
              <a:defRPr/>
            </a:pPr>
            <a:endParaRPr lang="nl-NL" sz="2000" dirty="0"/>
          </a:p>
          <a:p>
            <a:pPr>
              <a:spcAft>
                <a:spcPts val="1200"/>
              </a:spcAft>
              <a:buFont typeface="Arial" pitchFamily="34" charset="0"/>
              <a:buChar char="•"/>
            </a:pPr>
            <a:r>
              <a:rPr lang="nl-NL" sz="2000" u="sng" dirty="0">
                <a:hlinkClick r:id="rId3"/>
              </a:rPr>
              <a:t>https://www.bioplek.org/animaties%20onderbouw/gaswisselingvis.html</a:t>
            </a:r>
            <a:endParaRPr lang="nl-NL" sz="2000" dirty="0"/>
          </a:p>
          <a:p>
            <a:pPr>
              <a:spcAft>
                <a:spcPts val="1200"/>
              </a:spcAft>
              <a:buFont typeface="Arial" pitchFamily="34" charset="0"/>
              <a:buChar char="•"/>
            </a:pPr>
            <a:r>
              <a:rPr lang="nl-NL" sz="2000" u="sng" dirty="0">
                <a:hlinkClick r:id="rId4"/>
              </a:rPr>
              <a:t>https://youtu.be/M4hbf59cZIU</a:t>
            </a:r>
            <a:endParaRPr lang="nl-NL" sz="2000" dirty="0"/>
          </a:p>
          <a:p>
            <a:pPr>
              <a:spcAft>
                <a:spcPts val="1200"/>
              </a:spcAft>
              <a:buFont typeface="Arial" pitchFamily="34" charset="0"/>
              <a:buChar char="•"/>
            </a:pPr>
            <a:r>
              <a:rPr lang="nl-NL" sz="2000" u="sng" dirty="0">
                <a:hlinkClick r:id="rId5"/>
              </a:rPr>
              <a:t>https://www.10voorbiologie.nl/index.php?cat=3&amp;id=1631</a:t>
            </a:r>
            <a:r>
              <a:rPr lang="nl-NL" sz="2000" dirty="0"/>
              <a:t> </a:t>
            </a:r>
          </a:p>
          <a:p>
            <a:pPr>
              <a:spcAft>
                <a:spcPts val="1200"/>
              </a:spcAft>
              <a:buFont typeface="Arial" pitchFamily="34" charset="0"/>
              <a:buChar char="•"/>
            </a:pPr>
            <a:r>
              <a:rPr lang="nl-NL" sz="2000" u="sng" dirty="0">
                <a:hlinkClick r:id="rId6"/>
              </a:rPr>
              <a:t>https://www.schooltv.nl/video/mosselen-vastgehecht-met-een-baard/</a:t>
            </a:r>
            <a:endParaRPr lang="nl-NL" sz="2000" dirty="0"/>
          </a:p>
          <a:p>
            <a:pPr>
              <a:spcAft>
                <a:spcPts val="1200"/>
              </a:spcAft>
              <a:buFont typeface="Arial" pitchFamily="34" charset="0"/>
              <a:buChar char="•"/>
            </a:pPr>
            <a:r>
              <a:rPr lang="nl-NL" sz="2000" u="sng" dirty="0">
                <a:hlinkClick r:id="rId7"/>
              </a:rPr>
              <a:t>http://strandvondsten.nl/determineren/</a:t>
            </a:r>
            <a:r>
              <a:rPr lang="nl-NL" sz="2000" dirty="0"/>
              <a:t> </a:t>
            </a:r>
          </a:p>
          <a:p>
            <a:pPr>
              <a:spcAft>
                <a:spcPts val="1200"/>
              </a:spcAft>
              <a:buFont typeface="Arial" pitchFamily="34" charset="0"/>
              <a:buChar char="•"/>
            </a:pPr>
            <a:r>
              <a:rPr lang="nl-NL" sz="2000" dirty="0">
                <a:hlinkClick r:id="rId8"/>
              </a:rPr>
              <a:t>http://www.biodoen.nl/lesmateriaal.php?go_to=311492</a:t>
            </a:r>
            <a:r>
              <a:rPr lang="nl-NL" sz="2000" dirty="0"/>
              <a:t> </a:t>
            </a:r>
          </a:p>
          <a:p>
            <a:pPr>
              <a:buFont typeface="Arial" pitchFamily="34" charset="0"/>
              <a:buChar char="•"/>
              <a:defRPr/>
            </a:pPr>
            <a:endParaRPr lang="nl-NL" sz="2400" dirty="0"/>
          </a:p>
        </p:txBody>
      </p:sp>
      <p:sp>
        <p:nvSpPr>
          <p:cNvPr id="4" name="Tekstvak 3"/>
          <p:cNvSpPr txBox="1"/>
          <p:nvPr/>
        </p:nvSpPr>
        <p:spPr>
          <a:xfrm>
            <a:off x="755576" y="404664"/>
            <a:ext cx="6552728"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Voor straks in de klas...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Even voorstellen...</a:t>
            </a:r>
          </a:p>
        </p:txBody>
      </p:sp>
      <p:pic>
        <p:nvPicPr>
          <p:cNvPr id="7" name="Tijdelijke aanduiding voor inhoud 6" descr="teun-groep2-3 in AWD.jpg"/>
          <p:cNvPicPr>
            <a:picLocks noGrp="1" noChangeAspect="1"/>
          </p:cNvPicPr>
          <p:nvPr>
            <p:ph idx="1"/>
          </p:nvPr>
        </p:nvPicPr>
        <p:blipFill>
          <a:blip r:embed="rId2" cstate="print"/>
          <a:stretch>
            <a:fillRect/>
          </a:stretch>
        </p:blipFill>
        <p:spPr>
          <a:xfrm>
            <a:off x="539552" y="1340768"/>
            <a:ext cx="4572000" cy="36576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755576" y="404664"/>
            <a:ext cx="7200000" cy="957600"/>
          </a:xfrm>
        </p:spPr>
        <p:txBody>
          <a:bodyPr/>
          <a:lstStyle/>
          <a:p>
            <a:pPr algn="l"/>
            <a:r>
              <a:rPr lang="nl-NL" dirty="0"/>
              <a:t>Waarom dit practicum...?</a:t>
            </a:r>
          </a:p>
        </p:txBody>
      </p:sp>
      <p:pic>
        <p:nvPicPr>
          <p:cNvPr id="8" name="Afbeelding 7" descr="Rugschild Zeekat_Sepia officinalis_D.Leeuw.jpg"/>
          <p:cNvPicPr>
            <a:picLocks noChangeAspect="1"/>
          </p:cNvPicPr>
          <p:nvPr/>
        </p:nvPicPr>
        <p:blipFill>
          <a:blip r:embed="rId3" cstate="print"/>
          <a:stretch>
            <a:fillRect/>
          </a:stretch>
        </p:blipFill>
        <p:spPr>
          <a:xfrm>
            <a:off x="827584" y="1484783"/>
            <a:ext cx="4392488" cy="3648815"/>
          </a:xfrm>
          <a:prstGeom prst="rect">
            <a:avLst/>
          </a:prstGeom>
        </p:spPr>
      </p:pic>
      <p:pic>
        <p:nvPicPr>
          <p:cNvPr id="9" name="Afbeelding 8" descr="Scheermes.jpg"/>
          <p:cNvPicPr>
            <a:picLocks noChangeAspect="1"/>
          </p:cNvPicPr>
          <p:nvPr/>
        </p:nvPicPr>
        <p:blipFill>
          <a:blip r:embed="rId4" cstate="print"/>
          <a:stretch>
            <a:fillRect/>
          </a:stretch>
        </p:blipFill>
        <p:spPr>
          <a:xfrm>
            <a:off x="5364088" y="1484784"/>
            <a:ext cx="2880320" cy="1296143"/>
          </a:xfrm>
          <a:prstGeom prst="rect">
            <a:avLst/>
          </a:prstGeom>
        </p:spPr>
      </p:pic>
      <p:pic>
        <p:nvPicPr>
          <p:cNvPr id="10" name="Afbeelding 9" descr="Kieuwbogen.jpeg"/>
          <p:cNvPicPr>
            <a:picLocks noChangeAspect="1"/>
          </p:cNvPicPr>
          <p:nvPr/>
        </p:nvPicPr>
        <p:blipFill>
          <a:blip r:embed="rId5" cstate="print"/>
          <a:stretch>
            <a:fillRect/>
          </a:stretch>
        </p:blipFill>
        <p:spPr>
          <a:xfrm>
            <a:off x="5364088" y="2852936"/>
            <a:ext cx="2880320" cy="2880320"/>
          </a:xfrm>
          <a:prstGeom prst="rect">
            <a:avLst/>
          </a:prstGeom>
        </p:spPr>
      </p:pic>
      <p:sp>
        <p:nvSpPr>
          <p:cNvPr id="6" name="Tekstvak 5"/>
          <p:cNvSpPr txBox="1"/>
          <p:nvPr/>
        </p:nvSpPr>
        <p:spPr>
          <a:xfrm>
            <a:off x="827584" y="5157192"/>
            <a:ext cx="4176464" cy="369332"/>
          </a:xfrm>
          <a:prstGeom prst="rect">
            <a:avLst/>
          </a:prstGeom>
          <a:noFill/>
        </p:spPr>
        <p:txBody>
          <a:bodyPr wrap="square" rtlCol="0">
            <a:spAutoFit/>
          </a:bodyPr>
          <a:lstStyle/>
          <a:p>
            <a:r>
              <a:rPr lang="nl-NL" dirty="0"/>
              <a:t>Foto’s: D. Leeuw - </a:t>
            </a:r>
            <a:r>
              <a:rPr lang="nl-NL" dirty="0" err="1"/>
              <a:t>www.anemoon.org</a:t>
            </a: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blobvis-is-het-lelijkste-beest-ooit.jpg"/>
          <p:cNvPicPr>
            <a:picLocks noChangeAspect="1"/>
          </p:cNvPicPr>
          <p:nvPr/>
        </p:nvPicPr>
        <p:blipFill>
          <a:blip r:embed="rId3" cstate="print"/>
          <a:stretch>
            <a:fillRect/>
          </a:stretch>
        </p:blipFill>
        <p:spPr>
          <a:xfrm>
            <a:off x="0" y="0"/>
            <a:ext cx="9144000" cy="6858000"/>
          </a:xfrm>
          <a:prstGeom prst="rect">
            <a:avLst/>
          </a:prstGeom>
        </p:spPr>
      </p:pic>
      <p:sp>
        <p:nvSpPr>
          <p:cNvPr id="4" name="Titel 1"/>
          <p:cNvSpPr>
            <a:spLocks noGrp="1"/>
          </p:cNvSpPr>
          <p:nvPr>
            <p:ph type="title"/>
          </p:nvPr>
        </p:nvSpPr>
        <p:spPr>
          <a:xfrm>
            <a:off x="755576" y="404664"/>
            <a:ext cx="7200000" cy="957600"/>
          </a:xfrm>
        </p:spPr>
        <p:txBody>
          <a:bodyPr/>
          <a:lstStyle/>
          <a:p>
            <a:pPr algn="l"/>
            <a:r>
              <a:rPr lang="nl-NL" dirty="0">
                <a:solidFill>
                  <a:schemeClr val="bg1"/>
                </a:solidFill>
              </a:rPr>
              <a:t>Waarom dit practicum...?</a:t>
            </a:r>
          </a:p>
        </p:txBody>
      </p:sp>
      <p:sp>
        <p:nvSpPr>
          <p:cNvPr id="6" name="Tekstvak 5"/>
          <p:cNvSpPr txBox="1"/>
          <p:nvPr/>
        </p:nvSpPr>
        <p:spPr>
          <a:xfrm>
            <a:off x="251520" y="6211669"/>
            <a:ext cx="8568952" cy="646331"/>
          </a:xfrm>
          <a:prstGeom prst="rect">
            <a:avLst/>
          </a:prstGeom>
          <a:noFill/>
        </p:spPr>
        <p:txBody>
          <a:bodyPr wrap="square" rtlCol="0">
            <a:spAutoFit/>
          </a:bodyPr>
          <a:lstStyle/>
          <a:p>
            <a:r>
              <a:rPr lang="nl-NL" b="1" i="1" dirty="0">
                <a:solidFill>
                  <a:schemeClr val="bg1"/>
                </a:solidFill>
              </a:rPr>
              <a:t>´Wetenschappers weten meer van de ruimte boven ons dan van de ruimte onderwater.´</a:t>
            </a:r>
            <a:endParaRPr lang="nl-NL" dirty="0">
              <a:solidFill>
                <a:schemeClr val="bg1"/>
              </a:solidFill>
            </a:endParaRPr>
          </a:p>
          <a:p>
            <a:endParaRPr lang="nl-NL" dirty="0">
              <a:solidFill>
                <a:schemeClr val="bg1"/>
              </a:solidFill>
            </a:endParaRPr>
          </a:p>
        </p:txBody>
      </p:sp>
      <p:sp>
        <p:nvSpPr>
          <p:cNvPr id="5" name="Tekstvak 4"/>
          <p:cNvSpPr txBox="1"/>
          <p:nvPr/>
        </p:nvSpPr>
        <p:spPr>
          <a:xfrm>
            <a:off x="0" y="0"/>
            <a:ext cx="5184576" cy="369332"/>
          </a:xfrm>
          <a:prstGeom prst="rect">
            <a:avLst/>
          </a:prstGeom>
          <a:noFill/>
        </p:spPr>
        <p:txBody>
          <a:bodyPr wrap="square" rtlCol="0">
            <a:spAutoFit/>
          </a:bodyPr>
          <a:lstStyle/>
          <a:p>
            <a:r>
              <a:rPr lang="nl-NL" dirty="0">
                <a:solidFill>
                  <a:schemeClr val="bg1"/>
                </a:solidFill>
              </a:rPr>
              <a:t>Foto: Juan14042004blob – </a:t>
            </a:r>
            <a:r>
              <a:rPr lang="nl-NL" dirty="0" err="1">
                <a:solidFill>
                  <a:schemeClr val="bg1"/>
                </a:solidFill>
              </a:rPr>
              <a:t>commons.wikimedia.org</a:t>
            </a:r>
            <a:endParaRPr lang="nl-NL"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755576" y="404664"/>
            <a:ext cx="7200000" cy="957600"/>
          </a:xfrm>
        </p:spPr>
        <p:txBody>
          <a:bodyPr/>
          <a:lstStyle/>
          <a:p>
            <a:pPr algn="l"/>
            <a:r>
              <a:rPr lang="nl-NL" dirty="0"/>
              <a:t>Waarom dit practicum...?</a:t>
            </a:r>
          </a:p>
        </p:txBody>
      </p:sp>
      <p:pic>
        <p:nvPicPr>
          <p:cNvPr id="7" name="Afbeelding 6" descr="mossel.jpg"/>
          <p:cNvPicPr>
            <a:picLocks noChangeAspect="1"/>
          </p:cNvPicPr>
          <p:nvPr/>
        </p:nvPicPr>
        <p:blipFill>
          <a:blip r:embed="rId3" cstate="print"/>
          <a:stretch>
            <a:fillRect/>
          </a:stretch>
        </p:blipFill>
        <p:spPr>
          <a:xfrm>
            <a:off x="3059831" y="1340768"/>
            <a:ext cx="6013295" cy="3384376"/>
          </a:xfrm>
          <a:prstGeom prst="rect">
            <a:avLst/>
          </a:prstGeom>
        </p:spPr>
      </p:pic>
      <p:pic>
        <p:nvPicPr>
          <p:cNvPr id="11" name="Afbeelding 10" descr="bodybuilder-2.jpg"/>
          <p:cNvPicPr>
            <a:picLocks noChangeAspect="1"/>
          </p:cNvPicPr>
          <p:nvPr/>
        </p:nvPicPr>
        <p:blipFill>
          <a:blip r:embed="rId4" cstate="print"/>
          <a:stretch>
            <a:fillRect/>
          </a:stretch>
        </p:blipFill>
        <p:spPr>
          <a:xfrm>
            <a:off x="971600" y="1412776"/>
            <a:ext cx="1985770" cy="3212976"/>
          </a:xfrm>
          <a:prstGeom prst="rect">
            <a:avLst/>
          </a:prstGeom>
        </p:spPr>
      </p:pic>
      <p:sp>
        <p:nvSpPr>
          <p:cNvPr id="5" name="Tekstvak 4"/>
          <p:cNvSpPr txBox="1"/>
          <p:nvPr/>
        </p:nvSpPr>
        <p:spPr>
          <a:xfrm>
            <a:off x="3275856" y="4725144"/>
            <a:ext cx="3456384" cy="276999"/>
          </a:xfrm>
          <a:prstGeom prst="rect">
            <a:avLst/>
          </a:prstGeom>
          <a:noFill/>
        </p:spPr>
        <p:txBody>
          <a:bodyPr wrap="square" rtlCol="0">
            <a:spAutoFit/>
          </a:bodyPr>
          <a:lstStyle/>
          <a:p>
            <a:r>
              <a:rPr lang="nl-NL" sz="1200" dirty="0"/>
              <a:t>Foto: </a:t>
            </a:r>
            <a:r>
              <a:rPr lang="nl-NL" sz="1200" dirty="0" err="1"/>
              <a:t>www.qualimer.com</a:t>
            </a:r>
            <a:endParaRPr lang="nl-NL" sz="1200" dirty="0"/>
          </a:p>
        </p:txBody>
      </p:sp>
      <p:sp>
        <p:nvSpPr>
          <p:cNvPr id="6" name="Tekstvak 5"/>
          <p:cNvSpPr txBox="1"/>
          <p:nvPr/>
        </p:nvSpPr>
        <p:spPr>
          <a:xfrm>
            <a:off x="1043608" y="4725144"/>
            <a:ext cx="1584176" cy="276999"/>
          </a:xfrm>
          <a:prstGeom prst="rect">
            <a:avLst/>
          </a:prstGeom>
          <a:noFill/>
        </p:spPr>
        <p:txBody>
          <a:bodyPr wrap="square" rtlCol="0">
            <a:spAutoFit/>
          </a:bodyPr>
          <a:lstStyle/>
          <a:p>
            <a:r>
              <a:rPr lang="nl-NL" sz="1200" dirty="0"/>
              <a:t>Foto naar:</a:t>
            </a:r>
            <a:r>
              <a:rPr lang="nl-NL" sz="1200" dirty="0" err="1"/>
              <a:t>sarcasm.co</a:t>
            </a:r>
            <a:endParaRPr lang="nl-NL"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99592" y="1268760"/>
            <a:ext cx="7488832" cy="3724096"/>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lvl="0"/>
            <a:r>
              <a:rPr lang="nl-NL" dirty="0"/>
              <a:t> </a:t>
            </a:r>
          </a:p>
          <a:p>
            <a:pPr lvl="1" indent="-457200">
              <a:buFont typeface="Arial" pitchFamily="34" charset="0"/>
              <a:buChar char="•"/>
            </a:pPr>
            <a:r>
              <a:rPr lang="nl-NL" b="1" dirty="0"/>
              <a:t>kerndoel 39: </a:t>
            </a:r>
            <a:r>
              <a:rPr lang="nl-NL" dirty="0"/>
              <a:t>De leerlingen leren met zorg om te gaan met het milieu.</a:t>
            </a:r>
          </a:p>
          <a:p>
            <a:pPr lvl="1" indent="-457200">
              <a:buFont typeface="Arial" pitchFamily="34" charset="0"/>
              <a:buChar char="•"/>
            </a:pPr>
            <a:r>
              <a:rPr lang="nl-NL" b="1" dirty="0"/>
              <a:t>kerndoel 40:</a:t>
            </a:r>
            <a:r>
              <a:rPr lang="nl-NL" dirty="0"/>
              <a:t> De leerlingen leren in de eigen omgeving veel voorkomende planten en dieren onderscheiden en benoemen en leren hoe ze functioneren in hun leefomgeving.</a:t>
            </a:r>
          </a:p>
          <a:p>
            <a:pPr lvl="1" indent="-457200">
              <a:buFont typeface="Arial" pitchFamily="34" charset="0"/>
              <a:buChar char="•"/>
            </a:pPr>
            <a:r>
              <a:rPr lang="nl-NL" b="1" dirty="0"/>
              <a:t>kerndoel 41: </a:t>
            </a:r>
            <a:r>
              <a:rPr lang="nl-NL" dirty="0"/>
              <a:t>De leerlingen leren over de bouw van planten, dieren en mensen en over de vorm en functie van hun onderdelen.</a:t>
            </a:r>
          </a:p>
          <a:p>
            <a:pPr lvl="1" indent="-457200">
              <a:buFont typeface="Arial" pitchFamily="34" charset="0"/>
              <a:buChar char="•"/>
            </a:pPr>
            <a:r>
              <a:rPr lang="nl-NL" b="1" dirty="0"/>
              <a:t>kerndoel 42: </a:t>
            </a:r>
            <a:r>
              <a:rPr lang="nl-NL" dirty="0"/>
              <a:t>De leerlingen leren onderzoek doen aan materialen en</a:t>
            </a:r>
          </a:p>
          <a:p>
            <a:pPr lvl="1" indent="-457200">
              <a:buFont typeface="Arial" pitchFamily="34" charset="0"/>
              <a:buChar char="•"/>
            </a:pPr>
            <a:r>
              <a:rPr lang="nl-NL" dirty="0"/>
              <a:t>natuurkundige verschijnselen, zoals licht, geluid, elektriciteit, kracht, magnetisme en temperatuur.</a:t>
            </a:r>
          </a:p>
          <a:p>
            <a:pPr lvl="1" indent="-457200">
              <a:buFont typeface="Arial" pitchFamily="34" charset="0"/>
              <a:buChar char="•"/>
            </a:pPr>
            <a:r>
              <a:rPr lang="nl-NL" b="1" dirty="0"/>
              <a:t>kerndoel 44:</a:t>
            </a:r>
            <a:r>
              <a:rPr lang="nl-NL" dirty="0"/>
              <a:t> De leerlingen leren bij producten uit hun eigen omgeving relaties te leggen tussen de werking, de vorm en het materiaalgebruik.</a:t>
            </a:r>
          </a:p>
          <a:p>
            <a:pPr fontAlgn="t"/>
            <a:endParaRPr lang="nl-NL" sz="2000" dirty="0"/>
          </a:p>
        </p:txBody>
      </p:sp>
      <p:sp>
        <p:nvSpPr>
          <p:cNvPr id="6" name="Tekstvak 5"/>
          <p:cNvSpPr txBox="1"/>
          <p:nvPr/>
        </p:nvSpPr>
        <p:spPr>
          <a:xfrm>
            <a:off x="754804" y="371428"/>
            <a:ext cx="7345587"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defTabSz="914400" eaLnBrk="1" latinLnBrk="0" hangingPunct="1">
              <a:lnSpc>
                <a:spcPct val="90000"/>
              </a:lnSpc>
              <a:buNone/>
              <a:defRPr sz="2800" b="1" spc="-60" baseline="0"/>
            </a:lvl1pPr>
          </a:lstStyle>
          <a:p>
            <a:r>
              <a:rPr lang="en-US" sz="4400" b="0" dirty="0">
                <a:solidFill>
                  <a:schemeClr val="tx1"/>
                </a:solidFill>
                <a:latin typeface="+mj-lt"/>
                <a:ea typeface="+mj-ea"/>
                <a:cs typeface="+mj-cs"/>
              </a:rPr>
              <a:t>… in </a:t>
            </a:r>
            <a:r>
              <a:rPr lang="en-US" sz="4400" b="0" dirty="0" err="1">
                <a:solidFill>
                  <a:schemeClr val="tx1"/>
                </a:solidFill>
                <a:latin typeface="+mj-lt"/>
                <a:ea typeface="+mj-ea"/>
                <a:cs typeface="+mj-cs"/>
              </a:rPr>
              <a:t>mijn</a:t>
            </a:r>
            <a:r>
              <a:rPr lang="en-US" sz="4400" b="0" dirty="0">
                <a:solidFill>
                  <a:schemeClr val="tx1"/>
                </a:solidFill>
                <a:latin typeface="+mj-lt"/>
                <a:ea typeface="+mj-ea"/>
                <a:cs typeface="+mj-cs"/>
              </a:rPr>
              <a:t> </a:t>
            </a:r>
            <a:r>
              <a:rPr lang="en-US" sz="4400" b="0" dirty="0" err="1">
                <a:solidFill>
                  <a:schemeClr val="tx1"/>
                </a:solidFill>
                <a:latin typeface="+mj-lt"/>
                <a:ea typeface="+mj-ea"/>
                <a:cs typeface="+mj-cs"/>
              </a:rPr>
              <a:t>lesprogramma</a:t>
            </a:r>
            <a:r>
              <a:rPr lang="en-US" sz="4400" b="0" dirty="0">
                <a:solidFill>
                  <a:schemeClr val="tx1"/>
                </a:solidFill>
                <a:latin typeface="+mj-lt"/>
                <a:ea typeface="+mj-ea"/>
                <a:cs typeface="+mj-cs"/>
              </a:rPr>
              <a:t>?</a:t>
            </a:r>
            <a:endParaRPr lang="nl-NL" sz="4400" b="0" dirty="0" err="1">
              <a:solidFill>
                <a:schemeClr val="tx1"/>
              </a:solidFill>
              <a:latin typeface="+mj-lt"/>
              <a:ea typeface="+mj-ea"/>
              <a:cs typeface="+mj-cs"/>
            </a:endParaRPr>
          </a:p>
        </p:txBody>
      </p:sp>
      <p:pic>
        <p:nvPicPr>
          <p:cNvPr id="7" name="Afbeelding 6" descr="SLO_logo horizontaal totaal.jpg"/>
          <p:cNvPicPr>
            <a:picLocks noChangeAspect="1"/>
          </p:cNvPicPr>
          <p:nvPr/>
        </p:nvPicPr>
        <p:blipFill>
          <a:blip r:embed="rId2" cstate="print"/>
          <a:stretch>
            <a:fillRect/>
          </a:stretch>
        </p:blipFill>
        <p:spPr>
          <a:xfrm rot="492864">
            <a:off x="6233578" y="967390"/>
            <a:ext cx="2881313" cy="614363"/>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54804" y="371428"/>
            <a:ext cx="748960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defTabSz="914400" eaLnBrk="1" latinLnBrk="0" hangingPunct="1">
              <a:lnSpc>
                <a:spcPct val="90000"/>
              </a:lnSpc>
              <a:buNone/>
              <a:defRPr sz="2800" b="1" spc="-60" baseline="0"/>
            </a:lvl1pPr>
          </a:lstStyle>
          <a:p>
            <a:r>
              <a:rPr lang="nl-NL" sz="4400" b="0" dirty="0">
                <a:solidFill>
                  <a:schemeClr val="tx1"/>
                </a:solidFill>
                <a:latin typeface="+mj-lt"/>
                <a:ea typeface="+mj-ea"/>
                <a:cs typeface="+mj-cs"/>
              </a:rPr>
              <a:t>… in mijn lesprogramma?</a:t>
            </a:r>
          </a:p>
        </p:txBody>
      </p:sp>
      <p:sp>
        <p:nvSpPr>
          <p:cNvPr id="10" name="Tekstvak 9"/>
          <p:cNvSpPr txBox="1"/>
          <p:nvPr/>
        </p:nvSpPr>
        <p:spPr>
          <a:xfrm>
            <a:off x="755576" y="1340768"/>
            <a:ext cx="7704856" cy="261610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dirty="0"/>
              <a:t>Raakpunten leren onderzoeken:</a:t>
            </a:r>
          </a:p>
          <a:p>
            <a:pPr>
              <a:defRPr/>
            </a:pPr>
            <a:endParaRPr lang="nl-NL" sz="2000" dirty="0"/>
          </a:p>
          <a:p>
            <a:pPr marL="914400" lvl="1" indent="-457200">
              <a:lnSpc>
                <a:spcPct val="150000"/>
              </a:lnSpc>
              <a:buFont typeface="Arial" pitchFamily="34" charset="0"/>
              <a:buChar char="•"/>
              <a:defRPr/>
            </a:pPr>
            <a:r>
              <a:rPr lang="nl-NL" sz="2000" b="1" dirty="0"/>
              <a:t>Waarnemen:</a:t>
            </a:r>
            <a:r>
              <a:rPr lang="nl-NL" sz="2000" dirty="0"/>
              <a:t> overeenkomsten/verschillen, kenmerken</a:t>
            </a:r>
          </a:p>
          <a:p>
            <a:pPr marL="914400" lvl="1" indent="-457200">
              <a:lnSpc>
                <a:spcPct val="150000"/>
              </a:lnSpc>
              <a:buFont typeface="Arial" pitchFamily="34" charset="0"/>
              <a:buChar char="•"/>
              <a:defRPr/>
            </a:pPr>
            <a:r>
              <a:rPr lang="nl-NL" sz="2000" b="1" dirty="0"/>
              <a:t>Experimenteren: </a:t>
            </a:r>
            <a:r>
              <a:rPr lang="nl-NL" sz="2000" dirty="0"/>
              <a:t>handelen, vrij exploreren, met hulpmiddelen</a:t>
            </a:r>
          </a:p>
          <a:p>
            <a:pPr marL="914400" lvl="1" indent="-457200">
              <a:lnSpc>
                <a:spcPct val="150000"/>
              </a:lnSpc>
              <a:buFont typeface="Arial" pitchFamily="34" charset="0"/>
              <a:buChar char="•"/>
              <a:defRPr/>
            </a:pPr>
            <a:r>
              <a:rPr lang="nl-NL" sz="2000" b="1" dirty="0"/>
              <a:t>Denkwijzen:</a:t>
            </a:r>
            <a:r>
              <a:rPr lang="nl-NL" sz="2000" dirty="0"/>
              <a:t> </a:t>
            </a:r>
            <a:r>
              <a:rPr lang="nl-NL" sz="2000" dirty="0" err="1"/>
              <a:t>oorzaak-gevolg</a:t>
            </a:r>
            <a:r>
              <a:rPr lang="nl-NL" sz="2000" dirty="0"/>
              <a:t>, </a:t>
            </a:r>
            <a:r>
              <a:rPr lang="nl-NL" sz="2000" dirty="0" err="1"/>
              <a:t>vorm-functie</a:t>
            </a:r>
            <a:endParaRPr lang="nl-NL" sz="2000" dirty="0"/>
          </a:p>
          <a:p>
            <a:pPr marL="914400" lvl="1" indent="-457200">
              <a:lnSpc>
                <a:spcPct val="150000"/>
              </a:lnSpc>
              <a:buFont typeface="Arial" pitchFamily="34" charset="0"/>
              <a:buChar char="•"/>
              <a:defRPr/>
            </a:pPr>
            <a:r>
              <a:rPr lang="nl-NL" sz="2000" b="1" dirty="0"/>
              <a:t>Houding: </a:t>
            </a:r>
            <a:r>
              <a:rPr lang="nl-NL" sz="2000" dirty="0"/>
              <a:t>manipuleren, vragen stellen, verklaren, redeneren</a:t>
            </a:r>
          </a:p>
        </p:txBody>
      </p:sp>
      <p:pic>
        <p:nvPicPr>
          <p:cNvPr id="5" name="Afbeelding 4" descr="SLO_logo horizontaal totaal.jpg"/>
          <p:cNvPicPr>
            <a:picLocks noChangeAspect="1"/>
          </p:cNvPicPr>
          <p:nvPr/>
        </p:nvPicPr>
        <p:blipFill>
          <a:blip r:embed="rId2" cstate="print"/>
          <a:stretch>
            <a:fillRect/>
          </a:stretch>
        </p:blipFill>
        <p:spPr>
          <a:xfrm rot="492864">
            <a:off x="5177173" y="1327429"/>
            <a:ext cx="2881313" cy="614363"/>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Beetje theorie vooraf...</a:t>
            </a:r>
          </a:p>
        </p:txBody>
      </p:sp>
      <p:pic>
        <p:nvPicPr>
          <p:cNvPr id="6" name="Afbeelding 5" descr="Deepzeeduikboot.jpg"/>
          <p:cNvPicPr>
            <a:picLocks noChangeAspect="1"/>
          </p:cNvPicPr>
          <p:nvPr/>
        </p:nvPicPr>
        <p:blipFill>
          <a:blip r:embed="rId2" cstate="print"/>
          <a:stretch>
            <a:fillRect/>
          </a:stretch>
        </p:blipFill>
        <p:spPr>
          <a:xfrm>
            <a:off x="504828" y="1507933"/>
            <a:ext cx="4032448" cy="2677798"/>
          </a:xfrm>
          <a:prstGeom prst="rect">
            <a:avLst/>
          </a:prstGeom>
        </p:spPr>
      </p:pic>
      <p:pic>
        <p:nvPicPr>
          <p:cNvPr id="5" name="Afbeelding 4" descr="diepzeevis.jpg"/>
          <p:cNvPicPr>
            <a:picLocks noChangeAspect="1"/>
          </p:cNvPicPr>
          <p:nvPr/>
        </p:nvPicPr>
        <p:blipFill>
          <a:blip r:embed="rId3" cstate="print"/>
          <a:stretch>
            <a:fillRect/>
          </a:stretch>
        </p:blipFill>
        <p:spPr>
          <a:xfrm>
            <a:off x="3419872" y="3429000"/>
            <a:ext cx="2736304" cy="1666339"/>
          </a:xfrm>
          <a:prstGeom prst="rect">
            <a:avLst/>
          </a:prstGeom>
          <a:ln>
            <a:solidFill>
              <a:schemeClr val="bg1"/>
            </a:solidFill>
          </a:ln>
        </p:spPr>
      </p:pic>
      <p:pic>
        <p:nvPicPr>
          <p:cNvPr id="7" name="Afbeelding 6" descr="Kwal.jpg"/>
          <p:cNvPicPr>
            <a:picLocks noChangeAspect="1"/>
          </p:cNvPicPr>
          <p:nvPr/>
        </p:nvPicPr>
        <p:blipFill>
          <a:blip r:embed="rId4" cstate="print"/>
          <a:stretch>
            <a:fillRect/>
          </a:stretch>
        </p:blipFill>
        <p:spPr>
          <a:xfrm>
            <a:off x="5868144" y="2708920"/>
            <a:ext cx="2112235" cy="1584176"/>
          </a:xfrm>
          <a:prstGeom prst="rect">
            <a:avLst/>
          </a:prstGeom>
          <a:ln w="12700">
            <a:solidFill>
              <a:schemeClr val="bg1"/>
            </a:solidFill>
          </a:ln>
        </p:spPr>
      </p:pic>
      <p:sp>
        <p:nvSpPr>
          <p:cNvPr id="8" name="Tekstvak 7"/>
          <p:cNvSpPr txBox="1"/>
          <p:nvPr/>
        </p:nvSpPr>
        <p:spPr>
          <a:xfrm>
            <a:off x="467544" y="4221088"/>
            <a:ext cx="1872208" cy="276999"/>
          </a:xfrm>
          <a:prstGeom prst="rect">
            <a:avLst/>
          </a:prstGeom>
          <a:noFill/>
        </p:spPr>
        <p:txBody>
          <a:bodyPr wrap="square" rtlCol="0">
            <a:spAutoFit/>
          </a:bodyPr>
          <a:lstStyle/>
          <a:p>
            <a:r>
              <a:rPr lang="nl-NL" sz="1200" dirty="0"/>
              <a:t>Foto: Barry B. Brown</a:t>
            </a:r>
          </a:p>
        </p:txBody>
      </p:sp>
      <p:sp>
        <p:nvSpPr>
          <p:cNvPr id="9" name="Tekstvak 8"/>
          <p:cNvSpPr txBox="1"/>
          <p:nvPr/>
        </p:nvSpPr>
        <p:spPr>
          <a:xfrm>
            <a:off x="6444208" y="4365104"/>
            <a:ext cx="1584176" cy="276999"/>
          </a:xfrm>
          <a:prstGeom prst="rect">
            <a:avLst/>
          </a:prstGeom>
          <a:noFill/>
        </p:spPr>
        <p:txBody>
          <a:bodyPr wrap="square" rtlCol="0">
            <a:spAutoFit/>
          </a:bodyPr>
          <a:lstStyle/>
          <a:p>
            <a:r>
              <a:rPr lang="nl-NL" sz="1200" dirty="0"/>
              <a:t>Foto: Nick </a:t>
            </a:r>
            <a:r>
              <a:rPr lang="nl-NL" sz="1200" dirty="0" err="1"/>
              <a:t>Hobgood</a:t>
            </a:r>
            <a:endParaRPr lang="nl-NL" sz="1200" dirty="0"/>
          </a:p>
        </p:txBody>
      </p:sp>
      <p:sp>
        <p:nvSpPr>
          <p:cNvPr id="10" name="Tekstvak 9"/>
          <p:cNvSpPr txBox="1"/>
          <p:nvPr/>
        </p:nvSpPr>
        <p:spPr>
          <a:xfrm>
            <a:off x="4355976" y="5157192"/>
            <a:ext cx="1584176" cy="276999"/>
          </a:xfrm>
          <a:prstGeom prst="rect">
            <a:avLst/>
          </a:prstGeom>
          <a:noFill/>
        </p:spPr>
        <p:txBody>
          <a:bodyPr wrap="square" rtlCol="0">
            <a:spAutoFit/>
          </a:bodyPr>
          <a:lstStyle/>
          <a:p>
            <a:r>
              <a:rPr lang="nl-NL" sz="1200" dirty="0"/>
              <a:t>Foto: </a:t>
            </a:r>
            <a:r>
              <a:rPr lang="nl-NL" sz="1200" dirty="0" err="1"/>
              <a:t>Startpagina.nl</a:t>
            </a:r>
            <a:endParaRPr lang="nl-NL" sz="1200" dirty="0"/>
          </a:p>
        </p:txBody>
      </p:sp>
      <p:sp>
        <p:nvSpPr>
          <p:cNvPr id="11" name="Tekstvak 10"/>
          <p:cNvSpPr txBox="1"/>
          <p:nvPr/>
        </p:nvSpPr>
        <p:spPr>
          <a:xfrm>
            <a:off x="6228184" y="1484784"/>
            <a:ext cx="2160240" cy="276999"/>
          </a:xfrm>
          <a:prstGeom prst="rect">
            <a:avLst/>
          </a:prstGeom>
          <a:noFill/>
        </p:spPr>
        <p:txBody>
          <a:bodyPr wrap="square" rtlCol="0">
            <a:spAutoFit/>
          </a:bodyPr>
          <a:lstStyle/>
          <a:p>
            <a:r>
              <a:rPr lang="nl-NL" sz="1200" dirty="0"/>
              <a:t>Foto: Kevin </a:t>
            </a:r>
            <a:r>
              <a:rPr lang="nl-NL" sz="1200" dirty="0" err="1"/>
              <a:t>Raskoff</a:t>
            </a:r>
            <a:endParaRPr lang="nl-NL" sz="1200" dirty="0"/>
          </a:p>
        </p:txBody>
      </p:sp>
      <p:pic>
        <p:nvPicPr>
          <p:cNvPr id="12" name="Afbeelding 11" descr="Marrus_orthocanna_crop.jpg"/>
          <p:cNvPicPr>
            <a:picLocks noChangeAspect="1"/>
          </p:cNvPicPr>
          <p:nvPr/>
        </p:nvPicPr>
        <p:blipFill>
          <a:blip r:embed="rId5" cstate="print"/>
          <a:stretch>
            <a:fillRect/>
          </a:stretch>
        </p:blipFill>
        <p:spPr>
          <a:xfrm>
            <a:off x="4860032" y="1484784"/>
            <a:ext cx="1256368" cy="1728192"/>
          </a:xfrm>
          <a:prstGeom prst="rect">
            <a:avLst/>
          </a:prstGeom>
          <a:ln>
            <a:solidFill>
              <a:schemeClr val="bg1"/>
            </a:solidFill>
          </a:ln>
        </p:spPr>
      </p:pic>
    </p:spTree>
  </p:cSld>
  <p:clrMapOvr>
    <a:masterClrMapping/>
  </p:clrMapOvr>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uurwerkwink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2864</TotalTime>
  <Words>651</Words>
  <Application>Microsoft Office PowerPoint</Application>
  <PresentationFormat>Diavoorstelling (4:3)</PresentationFormat>
  <Paragraphs>117</Paragraphs>
  <Slides>20</Slides>
  <Notes>11</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20</vt:i4>
      </vt:variant>
    </vt:vector>
  </HeadingPairs>
  <TitlesOfParts>
    <vt:vector size="24" baseType="lpstr">
      <vt:lpstr>Arial</vt:lpstr>
      <vt:lpstr>Calibri</vt:lpstr>
      <vt:lpstr>Aangepast ontwerp</vt:lpstr>
      <vt:lpstr>Natuurwerkwinkel</vt:lpstr>
      <vt:lpstr>Help, Er zit een beest in mijn schelp!</vt:lpstr>
      <vt:lpstr>PowerPoint-presentatie</vt:lpstr>
      <vt:lpstr>Even voorstellen...</vt:lpstr>
      <vt:lpstr>Waarom dit practicum...?</vt:lpstr>
      <vt:lpstr>Waarom dit practicum...?</vt:lpstr>
      <vt:lpstr>Waarom dit practicum...?</vt:lpstr>
      <vt:lpstr>PowerPoint-presentatie</vt:lpstr>
      <vt:lpstr>PowerPoint-presentatie</vt:lpstr>
      <vt:lpstr>Beetje theorie vooraf...</vt:lpstr>
      <vt:lpstr>Beetje theorie vooraf...</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Verhip, waar zitten de knieën van een kip?</dc:title>
  <dc:creator>Teun</dc:creator>
  <cp:lastModifiedBy>Martine Kalisvaart</cp:lastModifiedBy>
  <cp:revision>106</cp:revision>
  <dcterms:created xsi:type="dcterms:W3CDTF">2016-11-14T13:32:29Z</dcterms:created>
  <dcterms:modified xsi:type="dcterms:W3CDTF">2017-11-29T08:19:19Z</dcterms:modified>
</cp:coreProperties>
</file>